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2"/>
  </p:notesMasterIdLst>
  <p:handoutMasterIdLst>
    <p:handoutMasterId r:id="rId13"/>
  </p:handoutMasterIdLst>
  <p:sldIdLst>
    <p:sldId id="1145" r:id="rId2"/>
    <p:sldId id="1351" r:id="rId3"/>
    <p:sldId id="1472" r:id="rId4"/>
    <p:sldId id="1551" r:id="rId5"/>
    <p:sldId id="1555" r:id="rId6"/>
    <p:sldId id="1570" r:id="rId7"/>
    <p:sldId id="1572" r:id="rId8"/>
    <p:sldId id="1489" r:id="rId9"/>
    <p:sldId id="1576" r:id="rId10"/>
    <p:sldId id="1574" r:id="rId11"/>
  </p:sldIdLst>
  <p:sldSz cx="9144000" cy="6858000" type="screen4x3"/>
  <p:notesSz cx="7315200" cy="9601200"/>
  <p:defaultTextStyle>
    <a:defPPr>
      <a:defRPr lang="en-US"/>
    </a:defPPr>
    <a:lvl1pPr algn="l" rtl="0" fontAlgn="base">
      <a:spcBef>
        <a:spcPct val="0"/>
      </a:spcBef>
      <a:spcAft>
        <a:spcPct val="0"/>
      </a:spcAft>
      <a:defRPr sz="4000" kern="1200">
        <a:solidFill>
          <a:schemeClr val="tx1"/>
        </a:solidFill>
        <a:latin typeface="Arial" charset="0"/>
        <a:ea typeface="+mn-ea"/>
        <a:cs typeface="+mn-cs"/>
      </a:defRPr>
    </a:lvl1pPr>
    <a:lvl2pPr marL="457200" algn="l" rtl="0" fontAlgn="base">
      <a:spcBef>
        <a:spcPct val="0"/>
      </a:spcBef>
      <a:spcAft>
        <a:spcPct val="0"/>
      </a:spcAft>
      <a:defRPr sz="4000" kern="1200">
        <a:solidFill>
          <a:schemeClr val="tx1"/>
        </a:solidFill>
        <a:latin typeface="Arial" charset="0"/>
        <a:ea typeface="+mn-ea"/>
        <a:cs typeface="+mn-cs"/>
      </a:defRPr>
    </a:lvl2pPr>
    <a:lvl3pPr marL="914400" algn="l" rtl="0" fontAlgn="base">
      <a:spcBef>
        <a:spcPct val="0"/>
      </a:spcBef>
      <a:spcAft>
        <a:spcPct val="0"/>
      </a:spcAft>
      <a:defRPr sz="4000" kern="1200">
        <a:solidFill>
          <a:schemeClr val="tx1"/>
        </a:solidFill>
        <a:latin typeface="Arial" charset="0"/>
        <a:ea typeface="+mn-ea"/>
        <a:cs typeface="+mn-cs"/>
      </a:defRPr>
    </a:lvl3pPr>
    <a:lvl4pPr marL="1371600" algn="l" rtl="0" fontAlgn="base">
      <a:spcBef>
        <a:spcPct val="0"/>
      </a:spcBef>
      <a:spcAft>
        <a:spcPct val="0"/>
      </a:spcAft>
      <a:defRPr sz="4000" kern="1200">
        <a:solidFill>
          <a:schemeClr val="tx1"/>
        </a:solidFill>
        <a:latin typeface="Arial" charset="0"/>
        <a:ea typeface="+mn-ea"/>
        <a:cs typeface="+mn-cs"/>
      </a:defRPr>
    </a:lvl4pPr>
    <a:lvl5pPr marL="1828800" algn="l" rtl="0" fontAlgn="base">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hov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EFFFFF"/>
    <a:srgbClr val="DDDDDD"/>
    <a:srgbClr val="FF9933"/>
    <a:srgbClr val="777777"/>
    <a:srgbClr val="808080"/>
    <a:srgbClr val="9696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84502" autoAdjust="0"/>
  </p:normalViewPr>
  <p:slideViewPr>
    <p:cSldViewPr snapToGrid="0" snapToObjects="1">
      <p:cViewPr varScale="1">
        <p:scale>
          <a:sx n="69" d="100"/>
          <a:sy n="69" d="100"/>
        </p:scale>
        <p:origin x="-144" y="-77"/>
      </p:cViewPr>
      <p:guideLst>
        <p:guide orient="horz" pos="762"/>
        <p:guide orient="horz"/>
        <p:guide/>
        <p:guide pos="2878"/>
        <p:guide pos="5759"/>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0" d="100"/>
        <a:sy n="70" d="100"/>
      </p:scale>
      <p:origin x="0" y="3276"/>
    </p:cViewPr>
  </p:sorterViewPr>
  <p:notesViewPr>
    <p:cSldViewPr snapToGrid="0" snapToObjects="1">
      <p:cViewPr varScale="1">
        <p:scale>
          <a:sx n="37" d="100"/>
          <a:sy n="37" d="100"/>
        </p:scale>
        <p:origin x="-1458" y="-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33" tIns="47866" rIns="95733" bIns="47866" numCol="1" anchor="t" anchorCtr="0" compatLnSpc="1">
            <a:prstTxWarp prst="textNoShape">
              <a:avLst/>
            </a:prstTxWarp>
          </a:bodyPr>
          <a:lstStyle>
            <a:lvl1pPr defTabSz="956741">
              <a:spcBef>
                <a:spcPct val="20000"/>
              </a:spcBef>
              <a:buClr>
                <a:srgbClr val="00FFFF"/>
              </a:buClr>
              <a:buSzPct val="85000"/>
              <a:buFontTx/>
              <a:buChar char="•"/>
              <a:defRPr sz="1300">
                <a:solidFill>
                  <a:srgbClr val="00FFFF"/>
                </a:solidFill>
                <a:effectLst>
                  <a:outerShdw blurRad="38100" dist="38100" dir="2700000" algn="tl">
                    <a:srgbClr val="C0C0C0"/>
                  </a:outerShdw>
                </a:effectLst>
              </a:defRPr>
            </a:lvl1pPr>
          </a:lstStyle>
          <a:p>
            <a:pPr>
              <a:defRPr/>
            </a:pPr>
            <a:endParaRPr lang="en-US"/>
          </a:p>
        </p:txBody>
      </p:sp>
      <p:sp>
        <p:nvSpPr>
          <p:cNvPr id="43011"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5733" tIns="47866" rIns="95733" bIns="47866" numCol="1" anchor="t" anchorCtr="0" compatLnSpc="1">
            <a:prstTxWarp prst="textNoShape">
              <a:avLst/>
            </a:prstTxWarp>
          </a:bodyPr>
          <a:lstStyle>
            <a:lvl1pPr algn="r" defTabSz="956741">
              <a:spcBef>
                <a:spcPct val="20000"/>
              </a:spcBef>
              <a:buClr>
                <a:srgbClr val="00FFFF"/>
              </a:buClr>
              <a:buSzPct val="85000"/>
              <a:buFontTx/>
              <a:buChar char="•"/>
              <a:defRPr sz="1300">
                <a:solidFill>
                  <a:srgbClr val="00FFFF"/>
                </a:solidFill>
                <a:effectLst>
                  <a:outerShdw blurRad="38100" dist="38100" dir="2700000" algn="tl">
                    <a:srgbClr val="C0C0C0"/>
                  </a:outerShdw>
                </a:effectLst>
              </a:defRPr>
            </a:lvl1pPr>
          </a:lstStyle>
          <a:p>
            <a:pPr>
              <a:defRPr/>
            </a:pPr>
            <a:endParaRPr lang="en-US"/>
          </a:p>
        </p:txBody>
      </p:sp>
      <p:sp>
        <p:nvSpPr>
          <p:cNvPr id="43012"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5733" tIns="47866" rIns="95733" bIns="47866" numCol="1" anchor="b" anchorCtr="0" compatLnSpc="1">
            <a:prstTxWarp prst="textNoShape">
              <a:avLst/>
            </a:prstTxWarp>
          </a:bodyPr>
          <a:lstStyle>
            <a:lvl1pPr defTabSz="956741">
              <a:spcBef>
                <a:spcPct val="20000"/>
              </a:spcBef>
              <a:buClr>
                <a:srgbClr val="00FFFF"/>
              </a:buClr>
              <a:buSzPct val="85000"/>
              <a:buFontTx/>
              <a:buChar char="•"/>
              <a:defRPr sz="1300">
                <a:solidFill>
                  <a:srgbClr val="00FFFF"/>
                </a:solidFill>
                <a:effectLst>
                  <a:outerShdw blurRad="38100" dist="38100" dir="2700000" algn="tl">
                    <a:srgbClr val="C0C0C0"/>
                  </a:outerShdw>
                </a:effectLst>
              </a:defRPr>
            </a:lvl1pPr>
          </a:lstStyle>
          <a:p>
            <a:pPr>
              <a:defRPr/>
            </a:pPr>
            <a:endParaRPr lang="en-US"/>
          </a:p>
        </p:txBody>
      </p:sp>
      <p:sp>
        <p:nvSpPr>
          <p:cNvPr id="43013"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5733" tIns="47866" rIns="95733" bIns="47866" numCol="1" anchor="b" anchorCtr="0" compatLnSpc="1">
            <a:prstTxWarp prst="textNoShape">
              <a:avLst/>
            </a:prstTxWarp>
          </a:bodyPr>
          <a:lstStyle>
            <a:lvl1pPr algn="r" defTabSz="956741">
              <a:spcBef>
                <a:spcPct val="20000"/>
              </a:spcBef>
              <a:buClr>
                <a:srgbClr val="00FFFF"/>
              </a:buClr>
              <a:buSzPct val="85000"/>
              <a:buFontTx/>
              <a:buChar char="•"/>
              <a:defRPr sz="1300">
                <a:solidFill>
                  <a:srgbClr val="00FFFF"/>
                </a:solidFill>
                <a:effectLst>
                  <a:outerShdw blurRad="38100" dist="38100" dir="2700000" algn="tl">
                    <a:srgbClr val="C0C0C0"/>
                  </a:outerShdw>
                </a:effectLst>
              </a:defRPr>
            </a:lvl1pPr>
          </a:lstStyle>
          <a:p>
            <a:pPr>
              <a:defRPr/>
            </a:pPr>
            <a:fld id="{EC3057C5-01FF-407F-A1DE-043F7999F2A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33" tIns="47866" rIns="95733" bIns="47866" numCol="1" anchor="t" anchorCtr="0" compatLnSpc="1">
            <a:prstTxWarp prst="textNoShape">
              <a:avLst/>
            </a:prstTxWarp>
          </a:bodyPr>
          <a:lstStyle>
            <a:lvl1pPr defTabSz="956741">
              <a:spcBef>
                <a:spcPct val="20000"/>
              </a:spcBef>
              <a:buClr>
                <a:srgbClr val="00FFFF"/>
              </a:buClr>
              <a:buSzPct val="85000"/>
              <a:buFontTx/>
              <a:buChar char="•"/>
              <a:defRPr sz="1300">
                <a:solidFill>
                  <a:srgbClr val="00FFFF"/>
                </a:solidFill>
                <a:effectLst>
                  <a:outerShdw blurRad="38100" dist="38100" dir="2700000" algn="tl">
                    <a:srgbClr val="C0C0C0"/>
                  </a:outerShdw>
                </a:effectLst>
              </a:defRPr>
            </a:lvl1pPr>
          </a:lstStyle>
          <a:p>
            <a:pPr>
              <a:defRPr/>
            </a:pPr>
            <a:endParaRPr lang="en-US"/>
          </a:p>
        </p:txBody>
      </p:sp>
      <p:sp>
        <p:nvSpPr>
          <p:cNvPr id="50179"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5733" tIns="47866" rIns="95733" bIns="47866" numCol="1" anchor="t" anchorCtr="0" compatLnSpc="1">
            <a:prstTxWarp prst="textNoShape">
              <a:avLst/>
            </a:prstTxWarp>
          </a:bodyPr>
          <a:lstStyle>
            <a:lvl1pPr algn="r" defTabSz="956741">
              <a:spcBef>
                <a:spcPct val="20000"/>
              </a:spcBef>
              <a:buClr>
                <a:srgbClr val="00FFFF"/>
              </a:buClr>
              <a:buSzPct val="85000"/>
              <a:buFontTx/>
              <a:buChar char="•"/>
              <a:defRPr sz="1300">
                <a:solidFill>
                  <a:srgbClr val="00FFFF"/>
                </a:solidFill>
                <a:effectLst>
                  <a:outerShdw blurRad="38100" dist="38100" dir="2700000" algn="tl">
                    <a:srgbClr val="C0C0C0"/>
                  </a:outerShdw>
                </a:effectLst>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74725" y="4560888"/>
            <a:ext cx="5365750" cy="4321175"/>
          </a:xfrm>
          <a:prstGeom prst="rect">
            <a:avLst/>
          </a:prstGeom>
          <a:noFill/>
          <a:ln w="9525">
            <a:noFill/>
            <a:miter lim="800000"/>
            <a:headEnd/>
            <a:tailEnd/>
          </a:ln>
          <a:effectLst/>
        </p:spPr>
        <p:txBody>
          <a:bodyPr vert="horz" wrap="square" lIns="95733" tIns="47866" rIns="95733" bIns="478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5733" tIns="47866" rIns="95733" bIns="47866" numCol="1" anchor="b" anchorCtr="0" compatLnSpc="1">
            <a:prstTxWarp prst="textNoShape">
              <a:avLst/>
            </a:prstTxWarp>
          </a:bodyPr>
          <a:lstStyle>
            <a:lvl1pPr defTabSz="956741">
              <a:spcBef>
                <a:spcPct val="20000"/>
              </a:spcBef>
              <a:buClr>
                <a:srgbClr val="00FFFF"/>
              </a:buClr>
              <a:buSzPct val="85000"/>
              <a:buFontTx/>
              <a:buChar char="•"/>
              <a:defRPr sz="1300">
                <a:solidFill>
                  <a:srgbClr val="00FFFF"/>
                </a:solidFill>
                <a:effectLst>
                  <a:outerShdw blurRad="38100" dist="38100" dir="2700000" algn="tl">
                    <a:srgbClr val="C0C0C0"/>
                  </a:outerShdw>
                </a:effectLst>
              </a:defRPr>
            </a:lvl1pPr>
          </a:lstStyle>
          <a:p>
            <a:pPr>
              <a:defRPr/>
            </a:pPr>
            <a:endParaRPr lang="en-US"/>
          </a:p>
        </p:txBody>
      </p:sp>
      <p:sp>
        <p:nvSpPr>
          <p:cNvPr id="50183"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5733" tIns="47866" rIns="95733" bIns="47866" numCol="1" anchor="b" anchorCtr="0" compatLnSpc="1">
            <a:prstTxWarp prst="textNoShape">
              <a:avLst/>
            </a:prstTxWarp>
          </a:bodyPr>
          <a:lstStyle>
            <a:lvl1pPr algn="r" defTabSz="956741">
              <a:spcBef>
                <a:spcPct val="20000"/>
              </a:spcBef>
              <a:buClr>
                <a:srgbClr val="00FFFF"/>
              </a:buClr>
              <a:buSzPct val="85000"/>
              <a:buFontTx/>
              <a:buChar char="•"/>
              <a:defRPr sz="1300">
                <a:solidFill>
                  <a:srgbClr val="00FFFF"/>
                </a:solidFill>
                <a:effectLst>
                  <a:outerShdw blurRad="38100" dist="38100" dir="2700000" algn="tl">
                    <a:srgbClr val="C0C0C0"/>
                  </a:outerShdw>
                </a:effectLst>
              </a:defRPr>
            </a:lvl1pPr>
          </a:lstStyle>
          <a:p>
            <a:pPr>
              <a:defRPr/>
            </a:pPr>
            <a:fld id="{815EEEB0-4929-4450-80D5-6981D05709F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eaLnBrk="1" hangingPunct="1"/>
            <a:r>
              <a:rPr lang="en-US" smtClean="0"/>
              <a:t>Material provided by Joseph Hovis and modified by Laurie Schoonhoven, Pennsylvania State University</a:t>
            </a:r>
          </a:p>
        </p:txBody>
      </p:sp>
      <p:sp>
        <p:nvSpPr>
          <p:cNvPr id="4" name="Slide Number Placeholder 3"/>
          <p:cNvSpPr>
            <a:spLocks noGrp="1"/>
          </p:cNvSpPr>
          <p:nvPr>
            <p:ph type="sldNum" sz="quarter" idx="5"/>
          </p:nvPr>
        </p:nvSpPr>
        <p:spPr/>
        <p:txBody>
          <a:bodyPr/>
          <a:lstStyle/>
          <a:p>
            <a:pPr>
              <a:defRPr/>
            </a:pPr>
            <a:fld id="{6FBA4B79-DCF3-4C82-A8E9-0A5360F5CB7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r>
              <a:rPr lang="en-US" smtClean="0"/>
              <a:t>Ultimately, families enjoy observing the butterfly in its natural/native habitat.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smtClean="0"/>
              <a:t>Regal fritillary butterfly can be found in Fort Indiantown Gap military proving grounds and Virginia as well as the Midwestern great plans. </a:t>
            </a:r>
          </a:p>
          <a:p>
            <a:endParaRPr lang="en-US" smtClean="0"/>
          </a:p>
          <a:p>
            <a:r>
              <a:rPr lang="en-US" smtClean="0"/>
              <a:t>Fort Indiantown has diverse plant and animal life including…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EC0FB3C5-B9E6-436C-B576-268D92F63C11}" type="slidenum">
              <a:rPr lang="en-US" smtClean="0"/>
              <a:pPr>
                <a:defRPr/>
              </a:pPr>
              <a:t>3</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smtClean="0"/>
              <a:t>Fort Indiantown Gap biologists manage for rare species including (clockwise from top left): black-crowned night heron, Allegheny wood rat, hog nose snake (orange snake), brown bat, timber rattle snake, and spotted turtle.  Military training can have an impact on rare species and vice versa.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r>
              <a:rPr lang="en-US" smtClean="0"/>
              <a:t>A variety of techniques are used to maintain diverse landscapes for military training and preserving habitat for rare species. </a:t>
            </a:r>
          </a:p>
          <a:p>
            <a:r>
              <a:rPr lang="en-US" smtClean="0"/>
              <a:t>Lime fertilizes the soil. </a:t>
            </a:r>
          </a:p>
          <a:p>
            <a:r>
              <a:rPr lang="en-US" smtClean="0"/>
              <a:t>Seeding disperses desirable grass and plant seeds.</a:t>
            </a:r>
          </a:p>
          <a:p>
            <a:r>
              <a:rPr lang="en-US" smtClean="0"/>
              <a:t>Prescribed fire or controlled burns create bare soil conditions.</a:t>
            </a:r>
          </a:p>
          <a:p>
            <a:r>
              <a:rPr lang="en-US" smtClean="0"/>
              <a:t>Reclamation uses mechanized tree harvesters to remove trees. </a:t>
            </a:r>
          </a:p>
          <a:p>
            <a:r>
              <a:rPr lang="en-US" smtClean="0"/>
              <a:t>Herbicides kill unwanted native and exotic invasive plants. Exotic invasives are plants from other places (US or other countries) introduced by humans.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smtClean="0"/>
              <a:t>Fort Indiantown Gap and Pennsylvania has a history of “controlled burns.” Native Americans burned to clear land for agriculture, improving hunting as burned-over sites provide plant re-growth for wildlife. Early settlers followed Native American practices and cleared land for farming by cutting and burning trees and shrubs. </a:t>
            </a:r>
          </a:p>
          <a:p>
            <a:r>
              <a:rPr lang="en-US" smtClean="0"/>
              <a:t>Controlled burns are planned by trained professionals. Note: bottom left photo includes water truck (back right) to extinguish flames. All controlled burn personnel wear protective clothing. This includes Nomex (yellow fireproof) pants and shirts, goggles, helmets, boots, and gloves. They are trained in fire management including building fire breaks and extinguishing fires.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r>
              <a:rPr lang="en-US" smtClean="0"/>
              <a:t>Controlled burns can have both positive and negative impacts on the landscape. Biologists and natural resource managers use fire to create desired outcomes such as killing undesirable trees and shrubs. It also burns dead leaves, grass, and twigs. Negative impacts include damaging or killing desirable plants and trees as well as seed sources. Control burn managers try to minimize negative impacts. Ultimately, repeated controlled burns create open fields. </a:t>
            </a:r>
            <a:br>
              <a:rPr lang="en-US" smtClean="0"/>
            </a:br>
            <a:endParaRPr lang="en-US" smtClean="0"/>
          </a:p>
          <a:p>
            <a:r>
              <a:rPr lang="en-US" smtClean="0"/>
              <a:t>Note: the person in the lower left image is throwing a fire starter. It is a fire management technique.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r>
              <a:rPr lang="en-US" smtClean="0"/>
              <a:t>Controlled burns also have positive effects. Standing dead trees provide habitat for insect as well as homes for woodpeckers and other animals. Increased oak trees lead to more acorns. Wildlife such as deer, turkeys, and squirrels eat acorns. Fires are used to create patches of forests and meadows. This diverse landscape provides habitat for a wide variety of plants and animals. </a:t>
            </a:r>
          </a:p>
          <a:p>
            <a:r>
              <a:rPr lang="en-US" smtClean="0"/>
              <a:t>In addition, fire ashes provide important nutrients to the soil and create bare soil. Some plants (violets for regal fritillary) need bare soil, increased sunlight, and warm soil temperatures to germinate/grow.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r>
              <a:rPr lang="en-US" smtClean="0"/>
              <a:t>There are several phases for a controlled burn: (note: Image appear as you advance the presentation. Pictures are sequenced top left/right and bottom left/right.)</a:t>
            </a:r>
          </a:p>
          <a:p>
            <a:r>
              <a:rPr lang="en-US" smtClean="0"/>
              <a:t>1. First, biologists and natural resource managers inventory (identify and count) plant and tree species in the area selected to burn. They measure the slope of the land (fire moves faster on steeper slopes). They also look at the weather including expected precipitation (rain), wind direction and speed, and relative humidity. The information is used to develop a burn plan. The burn is only done when it is safe and the fire can be controlled. (Press enter or forward arrow for second image.)</a:t>
            </a:r>
          </a:p>
          <a:p>
            <a:r>
              <a:rPr lang="en-US" smtClean="0"/>
              <a:t>2. Trained professionals start, manage, and extinguish the controlled burn. They wear protective clothing and have water and equipment ready to extinguish the fire. The fire in the slide is low intensity with short flames.  Burn done in April 2005. (Press enter or forward arrow for third image.)</a:t>
            </a:r>
          </a:p>
          <a:p>
            <a:r>
              <a:rPr lang="en-US" smtClean="0"/>
              <a:t>3. The landscape after the burn. Remember the burnt grass and plants provide nutrients to the soil. (Press enter or forward arrow for fourth image.)</a:t>
            </a:r>
          </a:p>
          <a:p>
            <a:r>
              <a:rPr lang="en-US" smtClean="0"/>
              <a:t>4. The warm, bare soil is filled with nutrients new plants need to grow. Here is the same field two months after the controlled burn. Look at the abundant green grass. The same field in June 2005. </a:t>
            </a:r>
          </a:p>
        </p:txBody>
      </p:sp>
      <p:sp>
        <p:nvSpPr>
          <p:cNvPr id="4" name="Slide Number Placeholder 3"/>
          <p:cNvSpPr>
            <a:spLocks noGrp="1"/>
          </p:cNvSpPr>
          <p:nvPr>
            <p:ph type="sldNum" sz="quarter" idx="5"/>
          </p:nvPr>
        </p:nvSpPr>
        <p:spPr/>
        <p:txBody>
          <a:bodyPr/>
          <a:lstStyle/>
          <a:p>
            <a:pPr>
              <a:defRPr/>
            </a:pPr>
            <a:fld id="{496B6F17-D326-4E0B-BF9D-3FCC457A125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r>
              <a:rPr lang="en-US" smtClean="0"/>
              <a:t>Regal fritillary habitat. Left side of road was burnt two years ago and right side was burned the previous year. The fire ultimately provides the regal fritillary and native plants.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8DE8543C-27D7-4222-96DB-F427FA1C0A91}" type="slidenum">
              <a:rPr lang="en-US"/>
              <a:pPr>
                <a:defRPr/>
              </a:pPr>
              <a:t>‹#›</a:t>
            </a:fld>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A6F069A4-1469-4ACF-80AD-2003E697945A}" type="slidenum">
              <a:rPr lang="en-US"/>
              <a:pPr>
                <a:defRPr/>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575" y="227013"/>
            <a:ext cx="2143125"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7013"/>
            <a:ext cx="6276975"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9D5CAA5A-29E9-4729-B672-F271B9753248}" type="slidenum">
              <a:rPr lang="en-US"/>
              <a:pPr>
                <a:defRPr/>
              </a:pPr>
              <a:t>‹#›</a:t>
            </a:fld>
            <a:endParaRPr 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3"/>
          <p:cNvSpPr>
            <a:spLocks noGrp="1" noChangeArrowheads="1"/>
          </p:cNvSpPr>
          <p:nvPr>
            <p:ph type="dt" sz="half" idx="10"/>
          </p:nvPr>
        </p:nvSpPr>
        <p:spPr>
          <a:ln/>
        </p:spPr>
        <p:txBody>
          <a:bodyPr/>
          <a:lstStyle>
            <a:lvl1pPr>
              <a:defRPr/>
            </a:lvl1pPr>
          </a:lstStyle>
          <a:p>
            <a:pPr>
              <a:defRPr/>
            </a:pPr>
            <a:endParaRPr lang="en-US"/>
          </a:p>
        </p:txBody>
      </p:sp>
      <p:sp>
        <p:nvSpPr>
          <p:cNvPr id="7" name="Rectangle 14"/>
          <p:cNvSpPr>
            <a:spLocks noGrp="1" noChangeArrowheads="1"/>
          </p:cNvSpPr>
          <p:nvPr>
            <p:ph type="ftr" sz="quarter" idx="11"/>
          </p:nvPr>
        </p:nvSpPr>
        <p:spPr>
          <a:ln/>
        </p:spPr>
        <p:txBody>
          <a:bodyPr/>
          <a:lstStyle>
            <a:lvl1pPr>
              <a:defRPr/>
            </a:lvl1pPr>
          </a:lstStyle>
          <a:p>
            <a:pPr>
              <a:defRPr/>
            </a:pPr>
            <a:endParaRPr lang="en-US"/>
          </a:p>
        </p:txBody>
      </p:sp>
      <p:sp>
        <p:nvSpPr>
          <p:cNvPr id="8" name="Rectangle 15"/>
          <p:cNvSpPr>
            <a:spLocks noGrp="1" noChangeArrowheads="1"/>
          </p:cNvSpPr>
          <p:nvPr>
            <p:ph type="sldNum" sz="quarter" idx="12"/>
          </p:nvPr>
        </p:nvSpPr>
        <p:spPr>
          <a:ln/>
        </p:spPr>
        <p:txBody>
          <a:bodyPr/>
          <a:lstStyle>
            <a:lvl1pPr>
              <a:defRPr/>
            </a:lvl1pPr>
          </a:lstStyle>
          <a:p>
            <a:pPr>
              <a:defRPr/>
            </a:pPr>
            <a:fld id="{A3D11F0D-C407-4F2A-B1ED-02A2B5872569}" type="slidenum">
              <a:rPr lang="en-US"/>
              <a:pPr>
                <a:defRPr/>
              </a:pPr>
              <a:t>‹#›</a:t>
            </a:fld>
            <a:endParaRPr lang="en-US"/>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5CF9D0D-5363-43D6-AC8A-3E9CE4D0F986}" type="slidenum">
              <a:rPr lang="en-US"/>
              <a:pPr>
                <a:defRPr/>
              </a:pPr>
              <a:t>‹#›</a:t>
            </a:fld>
            <a:endParaRPr lang="en-US"/>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70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573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2573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197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7970521C-23C3-4288-8B59-BD6D2A94EB2A}" type="slidenum">
              <a:rPr lang="en-US"/>
              <a:pPr>
                <a:defRPr/>
              </a:pPr>
              <a:t>‹#›</a:t>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254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1F7465E9-34C2-4438-9662-6B05547915E7}" type="slidenum">
              <a:rPr lang="en-US"/>
              <a:pPr>
                <a:defRPr/>
              </a:pPr>
              <a:t>‹#›</a:t>
            </a:fld>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96D24F7-398D-459A-BE41-E4B194970C2B}" type="slidenum">
              <a:rPr lang="en-US"/>
              <a:pPr>
                <a:defRPr/>
              </a:pPr>
              <a:t>‹#›</a:t>
            </a:fld>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34DB1927-FA10-4B1D-96B7-ADA69EDD07EA}" type="slidenum">
              <a:rPr lang="en-US"/>
              <a:pPr>
                <a:defRPr/>
              </a:pPr>
              <a:t>‹#›</a:t>
            </a:fld>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CDFA418B-0C2A-4AC3-9EC6-2E5804A175B6}" type="slidenum">
              <a:rPr lang="en-US"/>
              <a:pPr>
                <a:defRPr/>
              </a:pPr>
              <a:t>‹#›</a:t>
            </a:fld>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A5F96615-81E9-4E58-83A0-EC4986CC5DFB}" type="slidenum">
              <a:rPr lang="en-US"/>
              <a:pPr>
                <a:defRPr/>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5AE5C698-E96A-430D-8E04-40569C1D287A}" type="slidenum">
              <a:rPr lang="en-US"/>
              <a:pPr>
                <a:defRPr/>
              </a:pPr>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9FB2A4C3-F650-45A1-8A80-B36EE9DC9EF5}" type="slidenum">
              <a:rPr lang="en-US"/>
              <a:pPr>
                <a:defRPr/>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89A4CACD-AB27-46D5-ADDB-5AA52E9E7C76}" type="slidenum">
              <a:rPr lang="en-US"/>
              <a:pPr>
                <a:defRPr/>
              </a:pPr>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83" name="Rectangle 11"/>
          <p:cNvSpPr>
            <a:spLocks noGrp="1" noChangeArrowheads="1"/>
          </p:cNvSpPr>
          <p:nvPr>
            <p:ph type="title"/>
          </p:nvPr>
        </p:nvSpPr>
        <p:spPr bwMode="auto">
          <a:xfrm>
            <a:off x="457200" y="2270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12"/>
          <p:cNvSpPr>
            <a:spLocks noGrp="1" noChangeArrowheads="1"/>
          </p:cNvSpPr>
          <p:nvPr>
            <p:ph type="body" idx="1"/>
          </p:nvPr>
        </p:nvSpPr>
        <p:spPr bwMode="auto">
          <a:xfrm>
            <a:off x="12573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5" name="Rectangle 13"/>
          <p:cNvSpPr>
            <a:spLocks noGrp="1" noChangeArrowheads="1"/>
          </p:cNvSpPr>
          <p:nvPr>
            <p:ph type="dt" sz="half" idx="2"/>
          </p:nvPr>
        </p:nvSpPr>
        <p:spPr bwMode="auto">
          <a:xfrm>
            <a:off x="1257300" y="6249988"/>
            <a:ext cx="19050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400">
                <a:solidFill>
                  <a:schemeClr val="bg2"/>
                </a:solidFill>
              </a:defRPr>
            </a:lvl1pPr>
          </a:lstStyle>
          <a:p>
            <a:pPr>
              <a:defRPr/>
            </a:pPr>
            <a:endParaRPr lang="en-US"/>
          </a:p>
        </p:txBody>
      </p:sp>
      <p:sp>
        <p:nvSpPr>
          <p:cNvPr id="3086" name="Rectangle 14"/>
          <p:cNvSpPr>
            <a:spLocks noGrp="1" noChangeArrowheads="1"/>
          </p:cNvSpPr>
          <p:nvPr>
            <p:ph type="ftr" sz="quarter" idx="3"/>
          </p:nvPr>
        </p:nvSpPr>
        <p:spPr bwMode="auto">
          <a:xfrm>
            <a:off x="3695700" y="6249988"/>
            <a:ext cx="28956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400">
                <a:solidFill>
                  <a:schemeClr val="bg2"/>
                </a:solidFill>
              </a:defRPr>
            </a:lvl1pPr>
          </a:lstStyle>
          <a:p>
            <a:pPr>
              <a:defRPr/>
            </a:pPr>
            <a:endParaRPr lang="en-US"/>
          </a:p>
        </p:txBody>
      </p:sp>
      <p:sp>
        <p:nvSpPr>
          <p:cNvPr id="3087" name="Rectangle 15"/>
          <p:cNvSpPr>
            <a:spLocks noGrp="1" noChangeArrowheads="1"/>
          </p:cNvSpPr>
          <p:nvPr>
            <p:ph type="sldNum" sz="quarter" idx="4"/>
          </p:nvPr>
        </p:nvSpPr>
        <p:spPr bwMode="auto">
          <a:xfrm>
            <a:off x="7124700" y="6249988"/>
            <a:ext cx="19050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400">
                <a:solidFill>
                  <a:schemeClr val="bg2"/>
                </a:solidFill>
              </a:defRPr>
            </a:lvl1pPr>
          </a:lstStyle>
          <a:p>
            <a:pPr>
              <a:defRPr/>
            </a:pPr>
            <a:fld id="{B4C8F9D0-091F-4CBC-91A6-CEBC78E62FA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advClick="0"/>
  <p:txStyles>
    <p:titleStyle>
      <a:lvl1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1"/>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1"/>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1"/>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DSC00365"/>
          <p:cNvPicPr>
            <a:picLocks noChangeAspect="1" noChangeArrowheads="1"/>
          </p:cNvPicPr>
          <p:nvPr/>
        </p:nvPicPr>
        <p:blipFill>
          <a:blip r:embed="rId3">
            <a:lum contrast="24000"/>
          </a:blip>
          <a:srcRect/>
          <a:stretch>
            <a:fillRect/>
          </a:stretch>
        </p:blipFill>
        <p:spPr bwMode="auto">
          <a:xfrm>
            <a:off x="0" y="0"/>
            <a:ext cx="9150350" cy="6858000"/>
          </a:xfrm>
          <a:prstGeom prst="rect">
            <a:avLst/>
          </a:prstGeom>
          <a:noFill/>
          <a:ln w="9525">
            <a:noFill/>
            <a:miter lim="800000"/>
            <a:headEnd/>
            <a:tailEnd/>
          </a:ln>
        </p:spPr>
      </p:pic>
      <p:sp>
        <p:nvSpPr>
          <p:cNvPr id="1226757" name="Rectangle 5"/>
          <p:cNvSpPr>
            <a:spLocks noChangeArrowheads="1"/>
          </p:cNvSpPr>
          <p:nvPr/>
        </p:nvSpPr>
        <p:spPr bwMode="auto">
          <a:xfrm>
            <a:off x="0" y="0"/>
            <a:ext cx="9144000" cy="2590800"/>
          </a:xfrm>
          <a:prstGeom prst="rect">
            <a:avLst/>
          </a:prstGeom>
          <a:noFill/>
          <a:ln w="9525">
            <a:noFill/>
            <a:miter lim="800000"/>
            <a:headEnd/>
            <a:tailEnd/>
          </a:ln>
          <a:effectLst/>
        </p:spPr>
        <p:txBody>
          <a:bodyPr anchor="ctr"/>
          <a:lstStyle/>
          <a:p>
            <a:pPr algn="ctr">
              <a:defRPr/>
            </a:pPr>
            <a:r>
              <a:rPr lang="en-US" sz="4800" b="1">
                <a:solidFill>
                  <a:srgbClr val="3333FF"/>
                </a:solidFill>
                <a:effectLst>
                  <a:outerShdw blurRad="38100" dist="38100" dir="2700000" algn="tl">
                    <a:srgbClr val="000000"/>
                  </a:outerShdw>
                </a:effectLst>
                <a:cs typeface="Times New Roman" pitchFamily="18" charset="0"/>
              </a:rPr>
              <a:t>Saving the Regal Fritillary Butterfly</a:t>
            </a:r>
          </a:p>
        </p:txBody>
      </p:sp>
      <p:grpSp>
        <p:nvGrpSpPr>
          <p:cNvPr id="18435" name="Group 14"/>
          <p:cNvGrpSpPr>
            <a:grpSpLocks/>
          </p:cNvGrpSpPr>
          <p:nvPr/>
        </p:nvGrpSpPr>
        <p:grpSpPr bwMode="auto">
          <a:xfrm>
            <a:off x="4819650" y="5638800"/>
            <a:ext cx="4324350" cy="1219200"/>
            <a:chOff x="3036" y="3552"/>
            <a:chExt cx="2724" cy="768"/>
          </a:xfrm>
        </p:grpSpPr>
        <p:pic>
          <p:nvPicPr>
            <p:cNvPr id="18438" name="Picture 15" descr="LION1"/>
            <p:cNvPicPr>
              <a:picLocks noChangeAspect="1" noChangeArrowheads="1"/>
            </p:cNvPicPr>
            <p:nvPr/>
          </p:nvPicPr>
          <p:blipFill>
            <a:blip r:embed="rId4"/>
            <a:srcRect/>
            <a:stretch>
              <a:fillRect/>
            </a:stretch>
          </p:blipFill>
          <p:spPr bwMode="auto">
            <a:xfrm>
              <a:off x="4583" y="3552"/>
              <a:ext cx="1177" cy="768"/>
            </a:xfrm>
            <a:prstGeom prst="rect">
              <a:avLst/>
            </a:prstGeom>
            <a:noFill/>
            <a:ln w="9525">
              <a:noFill/>
              <a:miter lim="800000"/>
              <a:headEnd/>
              <a:tailEnd/>
            </a:ln>
          </p:spPr>
        </p:pic>
        <p:sp>
          <p:nvSpPr>
            <p:cNvPr id="18439" name="Text Box 16"/>
            <p:cNvSpPr txBox="1">
              <a:spLocks noChangeArrowheads="1"/>
            </p:cNvSpPr>
            <p:nvPr/>
          </p:nvSpPr>
          <p:spPr bwMode="auto">
            <a:xfrm>
              <a:off x="3168" y="3926"/>
              <a:ext cx="1802" cy="154"/>
            </a:xfrm>
            <a:prstGeom prst="rect">
              <a:avLst/>
            </a:prstGeom>
            <a:noFill/>
            <a:ln w="9525">
              <a:noFill/>
              <a:miter lim="800000"/>
              <a:headEnd/>
              <a:tailEnd/>
            </a:ln>
          </p:spPr>
          <p:txBody>
            <a:bodyPr>
              <a:spAutoFit/>
            </a:bodyPr>
            <a:lstStyle/>
            <a:p>
              <a:pPr>
                <a:spcBef>
                  <a:spcPct val="50000"/>
                </a:spcBef>
              </a:pPr>
              <a:r>
                <a:rPr lang="en-US" sz="1000" b="1"/>
                <a:t>   The Commonwealth of Pennsylvania</a:t>
              </a:r>
            </a:p>
          </p:txBody>
        </p:sp>
        <p:sp>
          <p:nvSpPr>
            <p:cNvPr id="18440" name="Text Box 17"/>
            <p:cNvSpPr txBox="1">
              <a:spLocks noChangeArrowheads="1"/>
            </p:cNvSpPr>
            <p:nvPr/>
          </p:nvSpPr>
          <p:spPr bwMode="auto">
            <a:xfrm>
              <a:off x="3036" y="4069"/>
              <a:ext cx="2244" cy="154"/>
            </a:xfrm>
            <a:prstGeom prst="rect">
              <a:avLst/>
            </a:prstGeom>
            <a:noFill/>
            <a:ln w="9525">
              <a:noFill/>
              <a:miter lim="800000"/>
              <a:headEnd/>
              <a:tailEnd/>
            </a:ln>
          </p:spPr>
          <p:txBody>
            <a:bodyPr>
              <a:spAutoFit/>
            </a:bodyPr>
            <a:lstStyle/>
            <a:p>
              <a:pPr>
                <a:spcBef>
                  <a:spcPct val="50000"/>
                </a:spcBef>
              </a:pPr>
              <a:r>
                <a:rPr lang="en-US" sz="1000" b="1"/>
                <a:t>Department of Military and Veterans Affairs</a:t>
              </a:r>
            </a:p>
          </p:txBody>
        </p:sp>
        <p:sp>
          <p:nvSpPr>
            <p:cNvPr id="18441" name="Line 18"/>
            <p:cNvSpPr>
              <a:spLocks noChangeShapeType="1"/>
            </p:cNvSpPr>
            <p:nvPr/>
          </p:nvSpPr>
          <p:spPr bwMode="auto">
            <a:xfrm>
              <a:off x="3112" y="4070"/>
              <a:ext cx="1765" cy="0"/>
            </a:xfrm>
            <a:prstGeom prst="line">
              <a:avLst/>
            </a:prstGeom>
            <a:noFill/>
            <a:ln w="38100">
              <a:solidFill>
                <a:srgbClr val="FF0000"/>
              </a:solidFill>
              <a:round/>
              <a:headEnd/>
              <a:tailEnd/>
            </a:ln>
          </p:spPr>
          <p:txBody>
            <a:bodyPr/>
            <a:lstStyle/>
            <a:p>
              <a:endParaRPr lang="en-US"/>
            </a:p>
          </p:txBody>
        </p:sp>
      </p:grpSp>
      <p:pic>
        <p:nvPicPr>
          <p:cNvPr id="18436" name="Picture 19" descr="PA NG"/>
          <p:cNvPicPr>
            <a:picLocks noChangeAspect="1" noChangeArrowheads="1"/>
          </p:cNvPicPr>
          <p:nvPr/>
        </p:nvPicPr>
        <p:blipFill>
          <a:blip r:embed="rId5"/>
          <a:srcRect b="11711"/>
          <a:stretch>
            <a:fillRect/>
          </a:stretch>
        </p:blipFill>
        <p:spPr bwMode="auto">
          <a:xfrm>
            <a:off x="376238" y="5613400"/>
            <a:ext cx="1524000" cy="1244600"/>
          </a:xfrm>
          <a:prstGeom prst="rect">
            <a:avLst/>
          </a:prstGeom>
          <a:noFill/>
          <a:ln w="9525">
            <a:noFill/>
            <a:miter lim="800000"/>
            <a:headEnd/>
            <a:tailEnd/>
          </a:ln>
        </p:spPr>
      </p:pic>
      <p:sp>
        <p:nvSpPr>
          <p:cNvPr id="1226773" name="Rectangle 21"/>
          <p:cNvSpPr>
            <a:spLocks noChangeArrowheads="1"/>
          </p:cNvSpPr>
          <p:nvPr/>
        </p:nvSpPr>
        <p:spPr bwMode="auto">
          <a:xfrm>
            <a:off x="0" y="2901950"/>
            <a:ext cx="9144000" cy="3138488"/>
          </a:xfrm>
          <a:prstGeom prst="rect">
            <a:avLst/>
          </a:prstGeom>
          <a:noFill/>
          <a:ln w="9525">
            <a:noFill/>
            <a:miter lim="800000"/>
            <a:headEnd/>
            <a:tailEnd/>
          </a:ln>
          <a:effectLst/>
        </p:spPr>
        <p:txBody>
          <a:bodyPr/>
          <a:lstStyle/>
          <a:p>
            <a:pPr marL="342900" indent="-342900" algn="ctr">
              <a:lnSpc>
                <a:spcPct val="90000"/>
              </a:lnSpc>
              <a:buClr>
                <a:schemeClr val="tx1"/>
              </a:buClr>
              <a:defRPr/>
            </a:pPr>
            <a:r>
              <a:rPr lang="en-US" sz="2200" b="1">
                <a:effectLst>
                  <a:outerShdw blurRad="38100" dist="38100" dir="2700000" algn="tl">
                    <a:srgbClr val="000000"/>
                  </a:outerShdw>
                </a:effectLst>
              </a:rPr>
              <a:t>Joseph Hovis</a:t>
            </a:r>
            <a:endParaRPr lang="en-US" sz="2200" b="1">
              <a:solidFill>
                <a:srgbClr val="FF0000"/>
              </a:solidFill>
              <a:effectLst>
                <a:outerShdw blurRad="38100" dist="38100" dir="2700000" algn="tl">
                  <a:srgbClr val="000000"/>
                </a:outerShdw>
              </a:effectLst>
            </a:endParaRPr>
          </a:p>
          <a:p>
            <a:pPr marL="342900" indent="-342900" algn="ctr">
              <a:lnSpc>
                <a:spcPct val="90000"/>
              </a:lnSpc>
              <a:buClr>
                <a:schemeClr val="tx1"/>
              </a:buClr>
              <a:defRPr/>
            </a:pPr>
            <a:r>
              <a:rPr lang="en-US" sz="2200" b="1">
                <a:effectLst>
                  <a:outerShdw blurRad="38100" dist="38100" dir="2700000" algn="tl">
                    <a:srgbClr val="000000"/>
                  </a:outerShdw>
                </a:effectLst>
              </a:rPr>
              <a:t>PA Department of Military and Veterans Affairs</a:t>
            </a:r>
          </a:p>
          <a:p>
            <a:pPr marL="342900" indent="-342900" algn="ctr">
              <a:lnSpc>
                <a:spcPct val="90000"/>
              </a:lnSpc>
              <a:buClr>
                <a:schemeClr val="tx1"/>
              </a:buClr>
              <a:defRPr/>
            </a:pPr>
            <a:endParaRPr lang="en-US" sz="2200" b="1"/>
          </a:p>
          <a:p>
            <a:pPr marL="342900" indent="-342900" algn="ctr">
              <a:lnSpc>
                <a:spcPct val="90000"/>
              </a:lnSpc>
              <a:buClr>
                <a:schemeClr val="tx1"/>
              </a:buClr>
              <a:defRPr/>
            </a:pPr>
            <a:endParaRPr lang="en-US" sz="2200" b="1">
              <a:effectLst>
                <a:outerShdw blurRad="38100" dist="38100" dir="2700000" algn="tl">
                  <a:srgbClr val="000000"/>
                </a:outerShdw>
              </a:effectLst>
            </a:endParaRPr>
          </a:p>
          <a:p>
            <a:pPr marL="342900" indent="-342900" algn="ctr">
              <a:lnSpc>
                <a:spcPct val="90000"/>
              </a:lnSpc>
              <a:buClr>
                <a:schemeClr val="tx1"/>
              </a:buClr>
              <a:defRPr/>
            </a:pPr>
            <a:r>
              <a:rPr lang="en-US" sz="2200" b="1">
                <a:effectLst>
                  <a:outerShdw blurRad="38100" dist="38100" dir="2700000" algn="tl">
                    <a:srgbClr val="000000"/>
                  </a:outerShdw>
                </a:effectLst>
              </a:rPr>
              <a:t>This Brief Is UNCLASSIFIED And FOUO</a:t>
            </a:r>
          </a:p>
          <a:p>
            <a:pPr marL="342900" indent="-342900" algn="ctr">
              <a:lnSpc>
                <a:spcPct val="90000"/>
              </a:lnSpc>
              <a:buClr>
                <a:schemeClr val="tx1"/>
              </a:buClr>
              <a:defRPr/>
            </a:pPr>
            <a:endParaRPr lang="en-US" sz="2200" b="1">
              <a:effectLst>
                <a:outerShdw blurRad="38100" dist="38100" dir="2700000" algn="tl">
                  <a:srgbClr val="000000"/>
                </a:outerShdw>
              </a:effectLst>
            </a:endParaRPr>
          </a:p>
          <a:p>
            <a:pPr marL="342900" indent="-342900" algn="ctr">
              <a:lnSpc>
                <a:spcPct val="90000"/>
              </a:lnSpc>
              <a:buClr>
                <a:schemeClr val="tx1"/>
              </a:buClr>
              <a:defRPr/>
            </a:pPr>
            <a:endParaRPr lang="en-US" sz="2200" b="1">
              <a:effectLst>
                <a:outerShdw blurRad="38100" dist="38100" dir="2700000" algn="tl">
                  <a:srgbClr val="000000"/>
                </a:outerShdw>
              </a:effectLst>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C:\Documents and Settings\jhovis\My Documents\My Pictures\NWF\More\DSC_3461.JPG"/>
          <p:cNvPicPr>
            <a:picLocks noChangeAspect="1" noChangeArrowheads="1"/>
          </p:cNvPicPr>
          <p:nvPr/>
        </p:nvPicPr>
        <p:blipFill>
          <a:blip r:embed="rId3"/>
          <a:srcRect/>
          <a:stretch>
            <a:fillRect/>
          </a:stretch>
        </p:blipFill>
        <p:spPr bwMode="auto">
          <a:xfrm>
            <a:off x="261938" y="598488"/>
            <a:ext cx="4125912" cy="2743200"/>
          </a:xfrm>
          <a:prstGeom prst="rect">
            <a:avLst/>
          </a:prstGeom>
          <a:noFill/>
          <a:ln w="9525">
            <a:noFill/>
            <a:miter lim="800000"/>
            <a:headEnd/>
            <a:tailEnd/>
          </a:ln>
        </p:spPr>
      </p:pic>
      <p:pic>
        <p:nvPicPr>
          <p:cNvPr id="36866" name="Picture 3" descr="C:\Documents and Settings\jhovis\My Documents\My Pictures\NWF\More\DSC_3527.JPG"/>
          <p:cNvPicPr>
            <a:picLocks noChangeAspect="1" noChangeArrowheads="1"/>
          </p:cNvPicPr>
          <p:nvPr/>
        </p:nvPicPr>
        <p:blipFill>
          <a:blip r:embed="rId4"/>
          <a:srcRect/>
          <a:stretch>
            <a:fillRect/>
          </a:stretch>
        </p:blipFill>
        <p:spPr bwMode="auto">
          <a:xfrm>
            <a:off x="4740275" y="598488"/>
            <a:ext cx="4125913" cy="2743200"/>
          </a:xfrm>
          <a:prstGeom prst="rect">
            <a:avLst/>
          </a:prstGeom>
          <a:noFill/>
          <a:ln w="9525">
            <a:noFill/>
            <a:miter lim="800000"/>
            <a:headEnd/>
            <a:tailEnd/>
          </a:ln>
        </p:spPr>
      </p:pic>
      <p:pic>
        <p:nvPicPr>
          <p:cNvPr id="36867" name="Picture 2" descr="C:\Documents and Settings\jhovis\My Documents\My Pictures\Doug Ripley\DSC_3541 (Custom).JPG"/>
          <p:cNvPicPr>
            <a:picLocks noChangeAspect="1" noChangeArrowheads="1"/>
          </p:cNvPicPr>
          <p:nvPr/>
        </p:nvPicPr>
        <p:blipFill>
          <a:blip r:embed="rId5"/>
          <a:srcRect/>
          <a:stretch>
            <a:fillRect/>
          </a:stretch>
        </p:blipFill>
        <p:spPr bwMode="auto">
          <a:xfrm>
            <a:off x="2325688" y="3535363"/>
            <a:ext cx="4202112" cy="2794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2"/>
          <p:cNvSpPr>
            <a:spLocks noGrp="1" noChangeArrowheads="1"/>
          </p:cNvSpPr>
          <p:nvPr>
            <p:ph type="title"/>
          </p:nvPr>
        </p:nvSpPr>
        <p:spPr>
          <a:xfrm>
            <a:off x="47625" y="0"/>
            <a:ext cx="9029700" cy="1143000"/>
          </a:xfrm>
        </p:spPr>
        <p:txBody>
          <a:bodyPr/>
          <a:lstStyle/>
          <a:p>
            <a:pPr eaLnBrk="1" hangingPunct="1">
              <a:defRPr/>
            </a:pPr>
            <a:r>
              <a:rPr lang="en-US" smtClean="0"/>
              <a:t>Diversity at Ft. Indiantown Gap</a:t>
            </a:r>
          </a:p>
        </p:txBody>
      </p:sp>
      <p:sp>
        <p:nvSpPr>
          <p:cNvPr id="1539075" name="Rectangle 3"/>
          <p:cNvSpPr>
            <a:spLocks noGrp="1" noChangeArrowheads="1"/>
          </p:cNvSpPr>
          <p:nvPr>
            <p:ph type="body" idx="1"/>
          </p:nvPr>
        </p:nvSpPr>
        <p:spPr>
          <a:xfrm>
            <a:off x="685800" y="1152525"/>
            <a:ext cx="8153400" cy="4857750"/>
          </a:xfrm>
          <a:solidFill>
            <a:schemeClr val="accent1">
              <a:alpha val="49001"/>
            </a:schemeClr>
          </a:solidFill>
        </p:spPr>
        <p:txBody>
          <a:bodyPr/>
          <a:lstStyle/>
          <a:p>
            <a:pPr eaLnBrk="1" hangingPunct="1">
              <a:defRPr/>
            </a:pPr>
            <a:r>
              <a:rPr lang="en-US" sz="2800" smtClean="0">
                <a:effectLst>
                  <a:outerShdw blurRad="38100" dist="38100" dir="2700000" algn="tl">
                    <a:srgbClr val="000000"/>
                  </a:outerShdw>
                </a:effectLst>
                <a:cs typeface="Times New Roman" pitchFamily="18" charset="0"/>
              </a:rPr>
              <a:t>39 Species Of Mammals and 118 Birds</a:t>
            </a:r>
          </a:p>
          <a:p>
            <a:pPr eaLnBrk="1" hangingPunct="1">
              <a:defRPr/>
            </a:pPr>
            <a:r>
              <a:rPr lang="en-US" sz="2800" smtClean="0">
                <a:effectLst>
                  <a:outerShdw blurRad="38100" dist="38100" dir="2700000" algn="tl">
                    <a:srgbClr val="000000"/>
                  </a:outerShdw>
                </a:effectLst>
                <a:cs typeface="Times New Roman" pitchFamily="18" charset="0"/>
              </a:rPr>
              <a:t>38 Species Of Reptiles And Amphibians</a:t>
            </a:r>
          </a:p>
          <a:p>
            <a:pPr eaLnBrk="1" hangingPunct="1">
              <a:defRPr/>
            </a:pPr>
            <a:r>
              <a:rPr lang="en-US" sz="2800" smtClean="0">
                <a:effectLst>
                  <a:outerShdw blurRad="38100" dist="38100" dir="2700000" algn="tl">
                    <a:srgbClr val="000000"/>
                  </a:outerShdw>
                </a:effectLst>
                <a:cs typeface="Times New Roman" pitchFamily="18" charset="0"/>
              </a:rPr>
              <a:t>27 Species Of Fish (including wild trout)</a:t>
            </a:r>
          </a:p>
          <a:p>
            <a:pPr eaLnBrk="1" hangingPunct="1">
              <a:defRPr/>
            </a:pPr>
            <a:r>
              <a:rPr lang="en-US" sz="2800" smtClean="0">
                <a:effectLst>
                  <a:outerShdw blurRad="38100" dist="38100" dir="2700000" algn="tl">
                    <a:srgbClr val="000000"/>
                  </a:outerShdw>
                </a:effectLst>
                <a:cs typeface="Times New Roman" pitchFamily="18" charset="0"/>
              </a:rPr>
              <a:t>792 Species Of Plants</a:t>
            </a:r>
          </a:p>
          <a:p>
            <a:pPr eaLnBrk="1" hangingPunct="1">
              <a:defRPr/>
            </a:pPr>
            <a:endParaRPr lang="en-US" sz="2800" smtClean="0">
              <a:effectLst>
                <a:outerShdw blurRad="38100" dist="38100" dir="2700000" algn="tl">
                  <a:srgbClr val="000000"/>
                </a:outerShdw>
              </a:effectLst>
              <a:cs typeface="Times New Roman" pitchFamily="18" charset="0"/>
            </a:endParaRPr>
          </a:p>
          <a:p>
            <a:pPr eaLnBrk="1" hangingPunct="1">
              <a:defRPr/>
            </a:pPr>
            <a:r>
              <a:rPr lang="en-US" sz="2800" smtClean="0">
                <a:effectLst>
                  <a:outerShdw blurRad="38100" dist="38100" dir="2700000" algn="tl">
                    <a:srgbClr val="000000"/>
                  </a:outerShdw>
                </a:effectLst>
                <a:cs typeface="Times New Roman" pitchFamily="18" charset="0"/>
              </a:rPr>
              <a:t>13 Forest Communities</a:t>
            </a:r>
          </a:p>
          <a:p>
            <a:pPr eaLnBrk="1" hangingPunct="1">
              <a:defRPr/>
            </a:pPr>
            <a:r>
              <a:rPr lang="en-US" sz="2800" smtClean="0">
                <a:effectLst>
                  <a:outerShdw blurRad="38100" dist="38100" dir="2700000" algn="tl">
                    <a:srgbClr val="000000"/>
                  </a:outerShdw>
                </a:effectLst>
                <a:cs typeface="Times New Roman" pitchFamily="18" charset="0"/>
              </a:rPr>
              <a:t>Expansive Grassland, Savanna, Barrens, and Old-growth Forest Areas</a:t>
            </a:r>
          </a:p>
          <a:p>
            <a:pPr eaLnBrk="1" hangingPunct="1">
              <a:defRPr/>
            </a:pPr>
            <a:r>
              <a:rPr lang="en-US" sz="2800" smtClean="0">
                <a:effectLst>
                  <a:outerShdw blurRad="38100" dist="38100" dir="2700000" algn="tl">
                    <a:srgbClr val="000000"/>
                  </a:outerShdw>
                </a:effectLst>
                <a:cs typeface="Times New Roman" pitchFamily="18" charset="0"/>
              </a:rPr>
              <a:t>5 Wetland Communities</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16"/>
          <p:cNvGrpSpPr>
            <a:grpSpLocks/>
          </p:cNvGrpSpPr>
          <p:nvPr/>
        </p:nvGrpSpPr>
        <p:grpSpPr bwMode="auto">
          <a:xfrm>
            <a:off x="0" y="1447800"/>
            <a:ext cx="9144000" cy="5414963"/>
            <a:chOff x="0" y="1447800"/>
            <a:chExt cx="9144000" cy="5414963"/>
          </a:xfrm>
        </p:grpSpPr>
        <p:pic>
          <p:nvPicPr>
            <p:cNvPr id="22531" name="Picture 8" descr="080813- Orchids 2 (Large)"/>
            <p:cNvPicPr>
              <a:picLocks noChangeAspect="1" noChangeArrowheads="1"/>
            </p:cNvPicPr>
            <p:nvPr/>
          </p:nvPicPr>
          <p:blipFill>
            <a:blip r:embed="rId3"/>
            <a:srcRect/>
            <a:stretch>
              <a:fillRect/>
            </a:stretch>
          </p:blipFill>
          <p:spPr bwMode="auto">
            <a:xfrm>
              <a:off x="7116763" y="3886200"/>
              <a:ext cx="2027237" cy="1600200"/>
            </a:xfrm>
            <a:prstGeom prst="rect">
              <a:avLst/>
            </a:prstGeom>
            <a:noFill/>
            <a:ln w="9525">
              <a:noFill/>
              <a:miter lim="800000"/>
              <a:headEnd/>
              <a:tailEnd/>
            </a:ln>
          </p:spPr>
        </p:pic>
        <p:pic>
          <p:nvPicPr>
            <p:cNvPr id="22532" name="Picture 9" descr="C-4SpottedTurtlesFMating2April292008 (Large)"/>
            <p:cNvPicPr>
              <a:picLocks noChangeAspect="1" noChangeArrowheads="1"/>
            </p:cNvPicPr>
            <p:nvPr/>
          </p:nvPicPr>
          <p:blipFill>
            <a:blip r:embed="rId4"/>
            <a:srcRect/>
            <a:stretch>
              <a:fillRect/>
            </a:stretch>
          </p:blipFill>
          <p:spPr bwMode="auto">
            <a:xfrm>
              <a:off x="0" y="4419600"/>
              <a:ext cx="3124200" cy="2443163"/>
            </a:xfrm>
            <a:prstGeom prst="rect">
              <a:avLst/>
            </a:prstGeom>
            <a:noFill/>
            <a:ln w="9525">
              <a:noFill/>
              <a:miter lim="800000"/>
              <a:headEnd/>
              <a:tailEnd/>
            </a:ln>
          </p:spPr>
        </p:pic>
        <p:pic>
          <p:nvPicPr>
            <p:cNvPr id="22533" name="Picture 12" descr="070620- Baltimore Checkerspot 4 (Large)"/>
            <p:cNvPicPr>
              <a:picLocks noChangeAspect="1" noChangeArrowheads="1"/>
            </p:cNvPicPr>
            <p:nvPr/>
          </p:nvPicPr>
          <p:blipFill>
            <a:blip r:embed="rId5"/>
            <a:srcRect/>
            <a:stretch>
              <a:fillRect/>
            </a:stretch>
          </p:blipFill>
          <p:spPr bwMode="auto">
            <a:xfrm>
              <a:off x="6553200" y="1447800"/>
              <a:ext cx="2573338" cy="2590800"/>
            </a:xfrm>
            <a:prstGeom prst="rect">
              <a:avLst/>
            </a:prstGeom>
            <a:noFill/>
            <a:ln w="9525">
              <a:noFill/>
              <a:miter lim="800000"/>
              <a:headEnd/>
              <a:tailEnd/>
            </a:ln>
          </p:spPr>
        </p:pic>
        <p:pic>
          <p:nvPicPr>
            <p:cNvPr id="22534" name="Picture 13" descr="DSC01075 (Large)"/>
            <p:cNvPicPr>
              <a:picLocks noChangeAspect="1" noChangeArrowheads="1"/>
            </p:cNvPicPr>
            <p:nvPr/>
          </p:nvPicPr>
          <p:blipFill>
            <a:blip r:embed="rId6"/>
            <a:srcRect/>
            <a:stretch>
              <a:fillRect/>
            </a:stretch>
          </p:blipFill>
          <p:spPr bwMode="auto">
            <a:xfrm>
              <a:off x="2971800" y="1447800"/>
              <a:ext cx="3581400" cy="2822575"/>
            </a:xfrm>
            <a:prstGeom prst="rect">
              <a:avLst/>
            </a:prstGeom>
            <a:noFill/>
            <a:ln w="9525">
              <a:noFill/>
              <a:miter lim="800000"/>
              <a:headEnd/>
              <a:tailEnd/>
            </a:ln>
          </p:spPr>
        </p:pic>
        <p:pic>
          <p:nvPicPr>
            <p:cNvPr id="22535" name="Picture 14" descr="DSC00142 myotis septentrionalis (Medium)"/>
            <p:cNvPicPr>
              <a:picLocks noChangeAspect="1" noChangeArrowheads="1"/>
            </p:cNvPicPr>
            <p:nvPr/>
          </p:nvPicPr>
          <p:blipFill>
            <a:blip r:embed="rId7"/>
            <a:srcRect/>
            <a:stretch>
              <a:fillRect/>
            </a:stretch>
          </p:blipFill>
          <p:spPr bwMode="auto">
            <a:xfrm>
              <a:off x="7086600" y="5421313"/>
              <a:ext cx="2057400" cy="1436687"/>
            </a:xfrm>
            <a:prstGeom prst="rect">
              <a:avLst/>
            </a:prstGeom>
            <a:noFill/>
            <a:ln w="9525">
              <a:noFill/>
              <a:miter lim="800000"/>
              <a:headEnd/>
              <a:tailEnd/>
            </a:ln>
          </p:spPr>
        </p:pic>
        <p:pic>
          <p:nvPicPr>
            <p:cNvPr id="22536" name="Picture 16" descr="DSC_6767 (Medium)"/>
            <p:cNvPicPr>
              <a:picLocks noChangeAspect="1" noChangeArrowheads="1"/>
            </p:cNvPicPr>
            <p:nvPr/>
          </p:nvPicPr>
          <p:blipFill>
            <a:blip r:embed="rId8"/>
            <a:srcRect/>
            <a:stretch>
              <a:fillRect/>
            </a:stretch>
          </p:blipFill>
          <p:spPr bwMode="auto">
            <a:xfrm>
              <a:off x="5257800" y="3505200"/>
              <a:ext cx="1905000" cy="1892300"/>
            </a:xfrm>
            <a:prstGeom prst="rect">
              <a:avLst/>
            </a:prstGeom>
            <a:noFill/>
            <a:ln w="9525">
              <a:noFill/>
              <a:miter lim="800000"/>
              <a:headEnd/>
              <a:tailEnd/>
            </a:ln>
          </p:spPr>
        </p:pic>
        <p:pic>
          <p:nvPicPr>
            <p:cNvPr id="22537" name="Picture 5" descr="080708- Slaty Skimmer 2 (Medium)"/>
            <p:cNvPicPr>
              <a:picLocks noChangeAspect="1" noChangeArrowheads="1"/>
            </p:cNvPicPr>
            <p:nvPr/>
          </p:nvPicPr>
          <p:blipFill>
            <a:blip r:embed="rId9"/>
            <a:srcRect/>
            <a:stretch>
              <a:fillRect/>
            </a:stretch>
          </p:blipFill>
          <p:spPr bwMode="auto">
            <a:xfrm>
              <a:off x="5257800" y="5284788"/>
              <a:ext cx="1905000" cy="1573212"/>
            </a:xfrm>
            <a:prstGeom prst="rect">
              <a:avLst/>
            </a:prstGeom>
            <a:noFill/>
            <a:ln w="9525">
              <a:noFill/>
              <a:miter lim="800000"/>
              <a:headEnd/>
              <a:tailEnd/>
            </a:ln>
          </p:spPr>
        </p:pic>
        <p:pic>
          <p:nvPicPr>
            <p:cNvPr id="22538" name="Picture 10" descr="070705- Rattle Snake 7 (Large)"/>
            <p:cNvPicPr>
              <a:picLocks noChangeAspect="1" noChangeArrowheads="1"/>
            </p:cNvPicPr>
            <p:nvPr/>
          </p:nvPicPr>
          <p:blipFill>
            <a:blip r:embed="rId10"/>
            <a:srcRect/>
            <a:stretch>
              <a:fillRect/>
            </a:stretch>
          </p:blipFill>
          <p:spPr bwMode="auto">
            <a:xfrm>
              <a:off x="3048000" y="4038600"/>
              <a:ext cx="2252663" cy="2819400"/>
            </a:xfrm>
            <a:prstGeom prst="rect">
              <a:avLst/>
            </a:prstGeom>
            <a:noFill/>
            <a:ln w="9525">
              <a:noFill/>
              <a:miter lim="800000"/>
              <a:headEnd/>
              <a:tailEnd/>
            </a:ln>
          </p:spPr>
        </p:pic>
        <p:pic>
          <p:nvPicPr>
            <p:cNvPr id="22539" name="Picture 11" descr="070711- Halloween Pennant 1 (Large)"/>
            <p:cNvPicPr>
              <a:picLocks noChangeAspect="1" noChangeArrowheads="1"/>
            </p:cNvPicPr>
            <p:nvPr/>
          </p:nvPicPr>
          <p:blipFill>
            <a:blip r:embed="rId11"/>
            <a:srcRect/>
            <a:stretch>
              <a:fillRect/>
            </a:stretch>
          </p:blipFill>
          <p:spPr bwMode="auto">
            <a:xfrm>
              <a:off x="0" y="2819400"/>
              <a:ext cx="3048000" cy="1600200"/>
            </a:xfrm>
            <a:prstGeom prst="rect">
              <a:avLst/>
            </a:prstGeom>
            <a:noFill/>
            <a:ln w="9525">
              <a:noFill/>
              <a:miter lim="800000"/>
              <a:headEnd/>
              <a:tailEnd/>
            </a:ln>
          </p:spPr>
        </p:pic>
        <p:pic>
          <p:nvPicPr>
            <p:cNvPr id="22540" name="Picture 4" descr="DSC01344 (Medium)"/>
            <p:cNvPicPr>
              <a:picLocks noChangeAspect="1" noChangeArrowheads="1"/>
            </p:cNvPicPr>
            <p:nvPr/>
          </p:nvPicPr>
          <p:blipFill>
            <a:blip r:embed="rId12"/>
            <a:srcRect/>
            <a:stretch>
              <a:fillRect/>
            </a:stretch>
          </p:blipFill>
          <p:spPr bwMode="auto">
            <a:xfrm>
              <a:off x="1676400" y="1447800"/>
              <a:ext cx="1527175" cy="1676400"/>
            </a:xfrm>
            <a:prstGeom prst="rect">
              <a:avLst/>
            </a:prstGeom>
            <a:noFill/>
            <a:ln w="9525">
              <a:noFill/>
              <a:miter lim="800000"/>
              <a:headEnd/>
              <a:tailEnd/>
            </a:ln>
          </p:spPr>
        </p:pic>
        <p:pic>
          <p:nvPicPr>
            <p:cNvPr id="22541" name="Picture 7" descr="080605- Black Crested Night Heron 2 (Large)"/>
            <p:cNvPicPr>
              <a:picLocks noChangeAspect="1" noChangeArrowheads="1"/>
            </p:cNvPicPr>
            <p:nvPr/>
          </p:nvPicPr>
          <p:blipFill>
            <a:blip r:embed="rId13"/>
            <a:srcRect/>
            <a:stretch>
              <a:fillRect/>
            </a:stretch>
          </p:blipFill>
          <p:spPr bwMode="auto">
            <a:xfrm>
              <a:off x="0" y="1447800"/>
              <a:ext cx="1676400" cy="1665288"/>
            </a:xfrm>
            <a:prstGeom prst="rect">
              <a:avLst/>
            </a:prstGeom>
            <a:noFill/>
            <a:ln w="9525">
              <a:noFill/>
              <a:miter lim="800000"/>
              <a:headEnd/>
              <a:tailEnd/>
            </a:ln>
          </p:spPr>
        </p:pic>
      </p:grpSp>
      <p:sp>
        <p:nvSpPr>
          <p:cNvPr id="16" name="Title 15"/>
          <p:cNvSpPr>
            <a:spLocks noGrp="1"/>
          </p:cNvSpPr>
          <p:nvPr>
            <p:ph type="title"/>
          </p:nvPr>
        </p:nvSpPr>
        <p:spPr/>
        <p:txBody>
          <a:bodyPr/>
          <a:lstStyle/>
          <a:p>
            <a:pPr eaLnBrk="1" hangingPunct="1">
              <a:defRPr/>
            </a:pPr>
            <a:r>
              <a:rPr lang="en-US" dirty="0" smtClean="0"/>
              <a:t>Cast of Rare Critters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p:cNvSpPr>
            <a:spLocks noGrp="1" noChangeArrowheads="1"/>
          </p:cNvSpPr>
          <p:nvPr>
            <p:ph type="title" idx="4294967295"/>
          </p:nvPr>
        </p:nvSpPr>
        <p:spPr>
          <a:xfrm>
            <a:off x="0" y="128588"/>
            <a:ext cx="9144000" cy="668337"/>
          </a:xfrm>
        </p:spPr>
        <p:txBody>
          <a:bodyPr anchor="b"/>
          <a:lstStyle/>
          <a:p>
            <a:pPr eaLnBrk="1" hangingPunct="1">
              <a:defRPr/>
            </a:pPr>
            <a:r>
              <a:rPr lang="en-US" sz="3600" smtClean="0"/>
              <a:t>Methods used to manage landscape</a:t>
            </a:r>
          </a:p>
        </p:txBody>
      </p:sp>
      <p:grpSp>
        <p:nvGrpSpPr>
          <p:cNvPr id="30735" name="Group 15"/>
          <p:cNvGrpSpPr>
            <a:grpSpLocks/>
          </p:cNvGrpSpPr>
          <p:nvPr/>
        </p:nvGrpSpPr>
        <p:grpSpPr bwMode="auto">
          <a:xfrm>
            <a:off x="0" y="1143000"/>
            <a:ext cx="4038600" cy="2741613"/>
            <a:chOff x="0" y="720"/>
            <a:chExt cx="2544" cy="1727"/>
          </a:xfrm>
        </p:grpSpPr>
        <p:pic>
          <p:nvPicPr>
            <p:cNvPr id="24591" name="Picture 4" descr="DSC08204 (Small)"/>
            <p:cNvPicPr>
              <a:picLocks noChangeAspect="1" noChangeArrowheads="1"/>
            </p:cNvPicPr>
            <p:nvPr/>
          </p:nvPicPr>
          <p:blipFill>
            <a:blip r:embed="rId3"/>
            <a:srcRect/>
            <a:stretch>
              <a:fillRect/>
            </a:stretch>
          </p:blipFill>
          <p:spPr bwMode="auto">
            <a:xfrm>
              <a:off x="0" y="720"/>
              <a:ext cx="2544" cy="1727"/>
            </a:xfrm>
            <a:prstGeom prst="rect">
              <a:avLst/>
            </a:prstGeom>
            <a:noFill/>
            <a:ln w="9525">
              <a:noFill/>
              <a:miter lim="800000"/>
              <a:headEnd/>
              <a:tailEnd/>
            </a:ln>
          </p:spPr>
        </p:pic>
        <p:sp>
          <p:nvSpPr>
            <p:cNvPr id="24592" name="Text Box 8"/>
            <p:cNvSpPr txBox="1">
              <a:spLocks noChangeArrowheads="1"/>
            </p:cNvSpPr>
            <p:nvPr/>
          </p:nvSpPr>
          <p:spPr bwMode="auto">
            <a:xfrm>
              <a:off x="0" y="1920"/>
              <a:ext cx="1536" cy="518"/>
            </a:xfrm>
            <a:prstGeom prst="rect">
              <a:avLst/>
            </a:prstGeom>
            <a:noFill/>
            <a:ln w="9525">
              <a:noFill/>
              <a:miter lim="800000"/>
              <a:headEnd/>
              <a:tailEnd/>
            </a:ln>
          </p:spPr>
          <p:txBody>
            <a:bodyPr>
              <a:spAutoFit/>
            </a:bodyPr>
            <a:lstStyle/>
            <a:p>
              <a:pPr>
                <a:spcBef>
                  <a:spcPct val="50000"/>
                </a:spcBef>
              </a:pPr>
              <a:r>
                <a:rPr lang="en-US" sz="2400" b="1">
                  <a:solidFill>
                    <a:srgbClr val="111111"/>
                  </a:solidFill>
                  <a:latin typeface="Times New Roman" pitchFamily="18" charset="0"/>
                </a:rPr>
                <a:t>Lime Supplement</a:t>
              </a:r>
            </a:p>
          </p:txBody>
        </p:sp>
      </p:grpSp>
      <p:grpSp>
        <p:nvGrpSpPr>
          <p:cNvPr id="30739" name="Group 19"/>
          <p:cNvGrpSpPr>
            <a:grpSpLocks/>
          </p:cNvGrpSpPr>
          <p:nvPr/>
        </p:nvGrpSpPr>
        <p:grpSpPr bwMode="auto">
          <a:xfrm>
            <a:off x="0" y="4100513"/>
            <a:ext cx="4038600" cy="2757487"/>
            <a:chOff x="0" y="2583"/>
            <a:chExt cx="2544" cy="1737"/>
          </a:xfrm>
        </p:grpSpPr>
        <p:pic>
          <p:nvPicPr>
            <p:cNvPr id="24589" name="Picture 6" descr="DSC_6701"/>
            <p:cNvPicPr>
              <a:picLocks noChangeAspect="1" noChangeArrowheads="1"/>
            </p:cNvPicPr>
            <p:nvPr/>
          </p:nvPicPr>
          <p:blipFill>
            <a:blip r:embed="rId4"/>
            <a:srcRect/>
            <a:stretch>
              <a:fillRect/>
            </a:stretch>
          </p:blipFill>
          <p:spPr bwMode="auto">
            <a:xfrm>
              <a:off x="0" y="2583"/>
              <a:ext cx="2544" cy="1737"/>
            </a:xfrm>
            <a:prstGeom prst="rect">
              <a:avLst/>
            </a:prstGeom>
            <a:noFill/>
            <a:ln w="9525">
              <a:noFill/>
              <a:miter lim="800000"/>
              <a:headEnd/>
              <a:tailEnd/>
            </a:ln>
          </p:spPr>
        </p:pic>
        <p:sp>
          <p:nvSpPr>
            <p:cNvPr id="24590" name="Text Box 9"/>
            <p:cNvSpPr txBox="1">
              <a:spLocks noChangeArrowheads="1"/>
            </p:cNvSpPr>
            <p:nvPr/>
          </p:nvSpPr>
          <p:spPr bwMode="auto">
            <a:xfrm>
              <a:off x="0" y="4032"/>
              <a:ext cx="1200" cy="288"/>
            </a:xfrm>
            <a:prstGeom prst="rect">
              <a:avLst/>
            </a:prstGeom>
            <a:noFill/>
            <a:ln w="9525">
              <a:noFill/>
              <a:miter lim="800000"/>
              <a:headEnd/>
              <a:tailEnd/>
            </a:ln>
          </p:spPr>
          <p:txBody>
            <a:bodyPr>
              <a:spAutoFit/>
            </a:bodyPr>
            <a:lstStyle/>
            <a:p>
              <a:pPr>
                <a:spcBef>
                  <a:spcPct val="50000"/>
                </a:spcBef>
              </a:pPr>
              <a:r>
                <a:rPr lang="en-US" sz="2400" b="1">
                  <a:solidFill>
                    <a:srgbClr val="111111"/>
                  </a:solidFill>
                  <a:latin typeface="Times New Roman" pitchFamily="18" charset="0"/>
                </a:rPr>
                <a:t>Reclamation</a:t>
              </a:r>
            </a:p>
          </p:txBody>
        </p:sp>
      </p:grpSp>
      <p:grpSp>
        <p:nvGrpSpPr>
          <p:cNvPr id="30737" name="Group 17"/>
          <p:cNvGrpSpPr>
            <a:grpSpLocks/>
          </p:cNvGrpSpPr>
          <p:nvPr/>
        </p:nvGrpSpPr>
        <p:grpSpPr bwMode="auto">
          <a:xfrm>
            <a:off x="5029200" y="4100513"/>
            <a:ext cx="4114800" cy="2757487"/>
            <a:chOff x="3168" y="2583"/>
            <a:chExt cx="2592" cy="1737"/>
          </a:xfrm>
        </p:grpSpPr>
        <p:pic>
          <p:nvPicPr>
            <p:cNvPr id="24587" name="Picture 7" descr="DSC00704 (Small)"/>
            <p:cNvPicPr>
              <a:picLocks noChangeAspect="1" noChangeArrowheads="1"/>
            </p:cNvPicPr>
            <p:nvPr/>
          </p:nvPicPr>
          <p:blipFill>
            <a:blip r:embed="rId5"/>
            <a:srcRect/>
            <a:stretch>
              <a:fillRect/>
            </a:stretch>
          </p:blipFill>
          <p:spPr bwMode="auto">
            <a:xfrm>
              <a:off x="3168" y="2583"/>
              <a:ext cx="2592" cy="1737"/>
            </a:xfrm>
            <a:prstGeom prst="rect">
              <a:avLst/>
            </a:prstGeom>
            <a:noFill/>
            <a:ln w="9525">
              <a:noFill/>
              <a:miter lim="800000"/>
              <a:headEnd/>
              <a:tailEnd/>
            </a:ln>
          </p:spPr>
        </p:pic>
        <p:sp>
          <p:nvSpPr>
            <p:cNvPr id="1170442" name="Text Box 11"/>
            <p:cNvSpPr txBox="1">
              <a:spLocks noChangeArrowheads="1"/>
            </p:cNvSpPr>
            <p:nvPr/>
          </p:nvSpPr>
          <p:spPr bwMode="auto">
            <a:xfrm>
              <a:off x="3264" y="3888"/>
              <a:ext cx="1536" cy="288"/>
            </a:xfrm>
            <a:prstGeom prst="rect">
              <a:avLst/>
            </a:prstGeom>
            <a:noFill/>
            <a:ln w="9525">
              <a:noFill/>
              <a:miter lim="800000"/>
              <a:headEnd/>
              <a:tailEnd/>
            </a:ln>
          </p:spPr>
          <p:txBody>
            <a:bodyPr>
              <a:spAutoFit/>
            </a:bodyPr>
            <a:lstStyle/>
            <a:p>
              <a:pPr>
                <a:spcBef>
                  <a:spcPct val="50000"/>
                </a:spcBef>
                <a:defRPr/>
              </a:pPr>
              <a:r>
                <a:rPr lang="en-US" sz="2400" b="1">
                  <a:effectLst>
                    <a:outerShdw blurRad="38100" dist="38100" dir="2700000" algn="tl">
                      <a:srgbClr val="000000"/>
                    </a:outerShdw>
                  </a:effectLst>
                  <a:latin typeface="Times New Roman" pitchFamily="18" charset="0"/>
                </a:rPr>
                <a:t>Prescribed Fire</a:t>
              </a:r>
            </a:p>
          </p:txBody>
        </p:sp>
      </p:grpSp>
      <p:grpSp>
        <p:nvGrpSpPr>
          <p:cNvPr id="30736" name="Group 16"/>
          <p:cNvGrpSpPr>
            <a:grpSpLocks/>
          </p:cNvGrpSpPr>
          <p:nvPr/>
        </p:nvGrpSpPr>
        <p:grpSpPr bwMode="auto">
          <a:xfrm>
            <a:off x="5029200" y="1130300"/>
            <a:ext cx="4114800" cy="2755900"/>
            <a:chOff x="3168" y="712"/>
            <a:chExt cx="2592" cy="1736"/>
          </a:xfrm>
        </p:grpSpPr>
        <p:pic>
          <p:nvPicPr>
            <p:cNvPr id="24585" name="Picture 13" descr="DSC_4848"/>
            <p:cNvPicPr>
              <a:picLocks noChangeAspect="1" noChangeArrowheads="1"/>
            </p:cNvPicPr>
            <p:nvPr/>
          </p:nvPicPr>
          <p:blipFill>
            <a:blip r:embed="rId6"/>
            <a:srcRect/>
            <a:stretch>
              <a:fillRect/>
            </a:stretch>
          </p:blipFill>
          <p:spPr bwMode="auto">
            <a:xfrm>
              <a:off x="3168" y="720"/>
              <a:ext cx="2592" cy="1728"/>
            </a:xfrm>
            <a:prstGeom prst="rect">
              <a:avLst/>
            </a:prstGeom>
            <a:noFill/>
            <a:ln w="9525">
              <a:noFill/>
              <a:miter lim="800000"/>
              <a:headEnd/>
              <a:tailEnd/>
            </a:ln>
          </p:spPr>
        </p:pic>
        <p:sp>
          <p:nvSpPr>
            <p:cNvPr id="1170443" name="Text Box 10"/>
            <p:cNvSpPr txBox="1">
              <a:spLocks noChangeArrowheads="1"/>
            </p:cNvSpPr>
            <p:nvPr/>
          </p:nvSpPr>
          <p:spPr bwMode="auto">
            <a:xfrm>
              <a:off x="3168" y="712"/>
              <a:ext cx="917" cy="327"/>
            </a:xfrm>
            <a:prstGeom prst="rect">
              <a:avLst/>
            </a:prstGeom>
            <a:noFill/>
            <a:ln w="9525">
              <a:noFill/>
              <a:miter lim="800000"/>
              <a:headEnd/>
              <a:tailEnd/>
            </a:ln>
          </p:spPr>
          <p:txBody>
            <a:bodyPr>
              <a:spAutoFit/>
            </a:bodyPr>
            <a:lstStyle/>
            <a:p>
              <a:pPr>
                <a:spcBef>
                  <a:spcPct val="50000"/>
                </a:spcBef>
                <a:defRPr/>
              </a:pPr>
              <a:r>
                <a:rPr lang="en-US" sz="2800" b="1" dirty="0">
                  <a:solidFill>
                    <a:srgbClr val="FFFFFF"/>
                  </a:solidFill>
                  <a:effectLst>
                    <a:outerShdw blurRad="38100" dist="38100" dir="2700000" algn="tl">
                      <a:srgbClr val="000000"/>
                    </a:outerShdw>
                  </a:effectLst>
                  <a:latin typeface="Times New Roman" pitchFamily="18" charset="0"/>
                </a:rPr>
                <a:t>Seeding</a:t>
              </a:r>
            </a:p>
          </p:txBody>
        </p:sp>
      </p:grpSp>
      <p:grpSp>
        <p:nvGrpSpPr>
          <p:cNvPr id="30738" name="Group 18"/>
          <p:cNvGrpSpPr>
            <a:grpSpLocks/>
          </p:cNvGrpSpPr>
          <p:nvPr/>
        </p:nvGrpSpPr>
        <p:grpSpPr bwMode="auto">
          <a:xfrm>
            <a:off x="2946400" y="2719388"/>
            <a:ext cx="2589213" cy="3452812"/>
            <a:chOff x="1856" y="1713"/>
            <a:chExt cx="1631" cy="2175"/>
          </a:xfrm>
        </p:grpSpPr>
        <p:pic>
          <p:nvPicPr>
            <p:cNvPr id="24583" name="Picture 4" descr="may13 2004 016"/>
            <p:cNvPicPr>
              <a:picLocks noChangeAspect="1" noChangeArrowheads="1"/>
            </p:cNvPicPr>
            <p:nvPr/>
          </p:nvPicPr>
          <p:blipFill>
            <a:blip r:embed="rId7">
              <a:lum bright="12000" contrast="12000"/>
            </a:blip>
            <a:srcRect/>
            <a:stretch>
              <a:fillRect/>
            </a:stretch>
          </p:blipFill>
          <p:spPr bwMode="auto">
            <a:xfrm>
              <a:off x="1856" y="1713"/>
              <a:ext cx="1631" cy="2175"/>
            </a:xfrm>
            <a:prstGeom prst="rect">
              <a:avLst/>
            </a:prstGeom>
            <a:noFill/>
            <a:ln w="9525">
              <a:noFill/>
              <a:miter lim="800000"/>
              <a:headEnd/>
              <a:tailEnd/>
            </a:ln>
          </p:spPr>
        </p:pic>
        <p:sp>
          <p:nvSpPr>
            <p:cNvPr id="24584" name="Text Box 9"/>
            <p:cNvSpPr txBox="1">
              <a:spLocks noChangeArrowheads="1"/>
            </p:cNvSpPr>
            <p:nvPr/>
          </p:nvSpPr>
          <p:spPr bwMode="auto">
            <a:xfrm>
              <a:off x="1856" y="3548"/>
              <a:ext cx="1200" cy="288"/>
            </a:xfrm>
            <a:prstGeom prst="rect">
              <a:avLst/>
            </a:prstGeom>
            <a:noFill/>
            <a:ln w="9525">
              <a:noFill/>
              <a:miter lim="800000"/>
              <a:headEnd/>
              <a:tailEnd/>
            </a:ln>
          </p:spPr>
          <p:txBody>
            <a:bodyPr>
              <a:spAutoFit/>
            </a:bodyPr>
            <a:lstStyle/>
            <a:p>
              <a:pPr>
                <a:spcBef>
                  <a:spcPct val="50000"/>
                </a:spcBef>
              </a:pPr>
              <a:r>
                <a:rPr lang="en-US" sz="2400" b="1">
                  <a:solidFill>
                    <a:srgbClr val="111111"/>
                  </a:solidFill>
                  <a:latin typeface="Times New Roman" pitchFamily="18" charset="0"/>
                </a:rPr>
                <a:t>Herbicide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ChangeArrowheads="1"/>
          </p:cNvSpPr>
          <p:nvPr>
            <p:ph type="title"/>
          </p:nvPr>
        </p:nvSpPr>
        <p:spPr>
          <a:xfrm>
            <a:off x="457200" y="76200"/>
            <a:ext cx="8229600" cy="1143000"/>
          </a:xfrm>
        </p:spPr>
        <p:txBody>
          <a:bodyPr/>
          <a:lstStyle/>
          <a:p>
            <a:pPr eaLnBrk="1" hangingPunct="1">
              <a:defRPr/>
            </a:pPr>
            <a:r>
              <a:rPr lang="en-US" b="1" smtClean="0"/>
              <a:t>Fire History</a:t>
            </a:r>
          </a:p>
        </p:txBody>
      </p:sp>
      <p:sp>
        <p:nvSpPr>
          <p:cNvPr id="26626" name="Rectangle 3"/>
          <p:cNvSpPr>
            <a:spLocks noGrp="1" noChangeArrowheads="1"/>
          </p:cNvSpPr>
          <p:nvPr>
            <p:ph type="body" idx="1"/>
          </p:nvPr>
        </p:nvSpPr>
        <p:spPr>
          <a:xfrm>
            <a:off x="466725" y="1219200"/>
            <a:ext cx="8229600" cy="2552700"/>
          </a:xfrm>
        </p:spPr>
        <p:txBody>
          <a:bodyPr/>
          <a:lstStyle/>
          <a:p>
            <a:pPr eaLnBrk="1" hangingPunct="1"/>
            <a:r>
              <a:rPr lang="en-US" sz="2800" smtClean="0"/>
              <a:t>Agricultural fires (Pre-1930)</a:t>
            </a:r>
          </a:p>
          <a:p>
            <a:pPr eaLnBrk="1" hangingPunct="1"/>
            <a:r>
              <a:rPr lang="en-US" sz="2800" smtClean="0"/>
              <a:t>Unplanned military fires &amp; “controlled burning” (1933-2001)</a:t>
            </a:r>
          </a:p>
          <a:p>
            <a:pPr eaLnBrk="1" hangingPunct="1"/>
            <a:r>
              <a:rPr lang="en-US" sz="2800" smtClean="0"/>
              <a:t>Planned controlled burns &amp; unplanned military fires(~2001-present)</a:t>
            </a:r>
          </a:p>
        </p:txBody>
      </p:sp>
      <p:pic>
        <p:nvPicPr>
          <p:cNvPr id="26627" name="Picture 5" descr="DSC_7621"/>
          <p:cNvPicPr>
            <a:picLocks noChangeAspect="1" noChangeArrowheads="1"/>
          </p:cNvPicPr>
          <p:nvPr/>
        </p:nvPicPr>
        <p:blipFill>
          <a:blip r:embed="rId3">
            <a:lum bright="-12000" contrast="6000"/>
          </a:blip>
          <a:srcRect/>
          <a:stretch>
            <a:fillRect/>
          </a:stretch>
        </p:blipFill>
        <p:spPr bwMode="auto">
          <a:xfrm>
            <a:off x="-3175" y="3771900"/>
            <a:ext cx="4572000" cy="3068638"/>
          </a:xfrm>
          <a:prstGeom prst="rect">
            <a:avLst/>
          </a:prstGeom>
          <a:noFill/>
          <a:ln w="9525">
            <a:noFill/>
            <a:miter lim="800000"/>
            <a:headEnd/>
            <a:tailEnd/>
          </a:ln>
        </p:spPr>
      </p:pic>
      <p:pic>
        <p:nvPicPr>
          <p:cNvPr id="26628" name="Picture 5" descr="C:\Documents and Settings\jhovis\My Documents\My Pictures\Pictures for WPSU\DSC_5385 (Custom).JPG"/>
          <p:cNvPicPr>
            <a:picLocks noChangeAspect="1" noChangeArrowheads="1"/>
          </p:cNvPicPr>
          <p:nvPr/>
        </p:nvPicPr>
        <p:blipFill>
          <a:blip r:embed="rId4"/>
          <a:srcRect/>
          <a:stretch>
            <a:fillRect/>
          </a:stretch>
        </p:blipFill>
        <p:spPr bwMode="auto">
          <a:xfrm>
            <a:off x="4579938" y="3767138"/>
            <a:ext cx="4564062" cy="307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39688"/>
            <a:ext cx="8229600" cy="1143000"/>
          </a:xfrm>
        </p:spPr>
        <p:txBody>
          <a:bodyPr/>
          <a:lstStyle/>
          <a:p>
            <a:pPr eaLnBrk="1" hangingPunct="1">
              <a:defRPr/>
            </a:pPr>
            <a:r>
              <a:rPr lang="en-US" dirty="0" smtClean="0"/>
              <a:t>Fire Effects On Habitat</a:t>
            </a:r>
            <a:endParaRPr lang="en-US" dirty="0"/>
          </a:p>
        </p:txBody>
      </p:sp>
      <p:sp>
        <p:nvSpPr>
          <p:cNvPr id="28674" name="Content Placeholder 2"/>
          <p:cNvSpPr>
            <a:spLocks noGrp="1"/>
          </p:cNvSpPr>
          <p:nvPr>
            <p:ph idx="1"/>
          </p:nvPr>
        </p:nvSpPr>
        <p:spPr>
          <a:xfrm>
            <a:off x="584200" y="1306513"/>
            <a:ext cx="7937500" cy="2466975"/>
          </a:xfrm>
        </p:spPr>
        <p:txBody>
          <a:bodyPr/>
          <a:lstStyle/>
          <a:p>
            <a:pPr eaLnBrk="1" hangingPunct="1">
              <a:buFontTx/>
              <a:buNone/>
            </a:pPr>
            <a:r>
              <a:rPr lang="en-US" sz="2800" smtClean="0"/>
              <a:t>Decreases</a:t>
            </a:r>
          </a:p>
          <a:p>
            <a:pPr eaLnBrk="1" hangingPunct="1"/>
            <a:r>
              <a:rPr lang="en-US" sz="2800" smtClean="0"/>
              <a:t> # of trees &amp; shrubs per acre</a:t>
            </a:r>
          </a:p>
          <a:p>
            <a:pPr eaLnBrk="1" hangingPunct="1"/>
            <a:r>
              <a:rPr lang="en-US" sz="2800" smtClean="0"/>
              <a:t>Leaf/grass, twigs and branches</a:t>
            </a:r>
          </a:p>
          <a:p>
            <a:pPr eaLnBrk="1" hangingPunct="1"/>
            <a:endParaRPr lang="en-US" sz="2800" smtClean="0"/>
          </a:p>
        </p:txBody>
      </p:sp>
      <p:pic>
        <p:nvPicPr>
          <p:cNvPr id="28675" name="Picture 3" descr="G:\ENV_Photo_Primary\Photos\2009\June 17 R23\Good\DSC_6396 (Custom).JPG"/>
          <p:cNvPicPr>
            <a:picLocks noChangeAspect="1" noChangeArrowheads="1"/>
          </p:cNvPicPr>
          <p:nvPr/>
        </p:nvPicPr>
        <p:blipFill>
          <a:blip r:embed="rId3"/>
          <a:srcRect/>
          <a:stretch>
            <a:fillRect/>
          </a:stretch>
        </p:blipFill>
        <p:spPr bwMode="auto">
          <a:xfrm>
            <a:off x="4656138" y="3649663"/>
            <a:ext cx="4086225" cy="2744787"/>
          </a:xfrm>
          <a:prstGeom prst="rect">
            <a:avLst/>
          </a:prstGeom>
          <a:noFill/>
          <a:ln w="9525">
            <a:noFill/>
            <a:miter lim="800000"/>
            <a:headEnd/>
            <a:tailEnd/>
          </a:ln>
        </p:spPr>
      </p:pic>
      <p:pic>
        <p:nvPicPr>
          <p:cNvPr id="28676" name="Picture 4" descr="C:\Documents and Settings\jhovis\My Documents\My Pictures\Good Stuff to Print\Email\FIG-NGTC Presribed Fire.JPG"/>
          <p:cNvPicPr>
            <a:picLocks noChangeAspect="1" noChangeArrowheads="1"/>
          </p:cNvPicPr>
          <p:nvPr/>
        </p:nvPicPr>
        <p:blipFill>
          <a:blip r:embed="rId4"/>
          <a:srcRect/>
          <a:stretch>
            <a:fillRect/>
          </a:stretch>
        </p:blipFill>
        <p:spPr bwMode="auto">
          <a:xfrm>
            <a:off x="322263" y="3633788"/>
            <a:ext cx="4122737" cy="27400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Fire Effects On Habitat</a:t>
            </a:r>
            <a:endParaRPr lang="en-US" dirty="0"/>
          </a:p>
        </p:txBody>
      </p:sp>
      <p:sp>
        <p:nvSpPr>
          <p:cNvPr id="30722" name="Content Placeholder 2"/>
          <p:cNvSpPr>
            <a:spLocks noGrp="1"/>
          </p:cNvSpPr>
          <p:nvPr>
            <p:ph idx="1"/>
          </p:nvPr>
        </p:nvSpPr>
        <p:spPr>
          <a:xfrm>
            <a:off x="828675" y="1181100"/>
            <a:ext cx="7426325" cy="4314825"/>
          </a:xfrm>
        </p:spPr>
        <p:txBody>
          <a:bodyPr/>
          <a:lstStyle/>
          <a:p>
            <a:pPr eaLnBrk="1" hangingPunct="1">
              <a:buFontTx/>
              <a:buNone/>
            </a:pPr>
            <a:r>
              <a:rPr lang="en-US" sz="2800" smtClean="0"/>
              <a:t>Increases</a:t>
            </a:r>
          </a:p>
          <a:p>
            <a:pPr eaLnBrk="1" hangingPunct="1"/>
            <a:r>
              <a:rPr lang="en-US" sz="2800" smtClean="0"/>
              <a:t> # of standing dead trees in landscape</a:t>
            </a:r>
          </a:p>
          <a:p>
            <a:pPr eaLnBrk="1" hangingPunct="1"/>
            <a:r>
              <a:rPr lang="en-US" sz="2800" smtClean="0"/>
              <a:t>% of Oak In Forest</a:t>
            </a:r>
          </a:p>
          <a:p>
            <a:pPr eaLnBrk="1" hangingPunct="1"/>
            <a:r>
              <a:rPr lang="en-US" sz="2800" smtClean="0"/>
              <a:t>Diverse forests and landscapes</a:t>
            </a:r>
          </a:p>
          <a:p>
            <a:pPr eaLnBrk="1" hangingPunct="1"/>
            <a:r>
              <a:rPr lang="en-US" sz="2800" smtClean="0"/>
              <a:t>Soil pH (in the short-term)</a:t>
            </a:r>
          </a:p>
          <a:p>
            <a:pPr lvl="1" eaLnBrk="1" hangingPunct="1"/>
            <a:r>
              <a:rPr lang="en-US" sz="2400" smtClean="0"/>
              <a:t>Available Nutrients (from burnt plants/branches)</a:t>
            </a:r>
          </a:p>
          <a:p>
            <a:pPr lvl="1" eaLnBrk="1" hangingPunct="1"/>
            <a:r>
              <a:rPr lang="en-US" sz="2400" smtClean="0"/>
              <a:t>Soil Temperature</a:t>
            </a:r>
          </a:p>
          <a:p>
            <a:pPr eaLnBrk="1" hangingPunct="1"/>
            <a:r>
              <a:rPr lang="en-US" sz="2800" smtClean="0"/>
              <a:t>Sunlight &amp; Bare Soil For Seed Germination</a:t>
            </a: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2" descr="DSC09903"/>
          <p:cNvPicPr>
            <a:picLocks noGrp="1" noChangeAspect="1" noChangeArrowheads="1"/>
          </p:cNvPicPr>
          <p:nvPr>
            <p:ph sz="quarter" idx="4294967295"/>
          </p:nvPr>
        </p:nvPicPr>
        <p:blipFill>
          <a:blip r:embed="rId3"/>
          <a:srcRect/>
          <a:stretch>
            <a:fillRect/>
          </a:stretch>
        </p:blipFill>
        <p:spPr>
          <a:xfrm>
            <a:off x="0" y="3486150"/>
            <a:ext cx="4495800" cy="3371850"/>
          </a:xfrm>
        </p:spPr>
      </p:pic>
      <p:pic>
        <p:nvPicPr>
          <p:cNvPr id="28674" name="Picture 8" descr="DSC09760"/>
          <p:cNvPicPr>
            <a:picLocks noGrp="1" noChangeAspect="1" noChangeArrowheads="1"/>
          </p:cNvPicPr>
          <p:nvPr>
            <p:ph sz="quarter" idx="4294967295"/>
          </p:nvPr>
        </p:nvPicPr>
        <p:blipFill>
          <a:blip r:embed="rId4"/>
          <a:srcRect/>
          <a:stretch>
            <a:fillRect/>
          </a:stretch>
        </p:blipFill>
        <p:spPr>
          <a:xfrm>
            <a:off x="0" y="0"/>
            <a:ext cx="4456113" cy="3341688"/>
          </a:xfrm>
        </p:spPr>
      </p:pic>
      <p:pic>
        <p:nvPicPr>
          <p:cNvPr id="28675" name="Picture 14" descr="DSC09802"/>
          <p:cNvPicPr>
            <a:picLocks noGrp="1" noChangeAspect="1" noChangeArrowheads="1"/>
          </p:cNvPicPr>
          <p:nvPr>
            <p:ph sz="quarter" idx="4294967295"/>
          </p:nvPr>
        </p:nvPicPr>
        <p:blipFill>
          <a:blip r:embed="rId5"/>
          <a:srcRect/>
          <a:stretch>
            <a:fillRect/>
          </a:stretch>
        </p:blipFill>
        <p:spPr>
          <a:xfrm>
            <a:off x="4710113" y="0"/>
            <a:ext cx="4433887" cy="3341688"/>
          </a:xfrm>
        </p:spPr>
      </p:pic>
      <p:pic>
        <p:nvPicPr>
          <p:cNvPr id="28676" name="Picture 22" descr="DSC07924"/>
          <p:cNvPicPr>
            <a:picLocks noGrp="1" noChangeAspect="1" noChangeArrowheads="1"/>
          </p:cNvPicPr>
          <p:nvPr>
            <p:ph idx="1"/>
          </p:nvPr>
        </p:nvPicPr>
        <p:blipFill>
          <a:blip r:embed="rId6">
            <a:lum bright="-12000"/>
          </a:blip>
          <a:srcRect/>
          <a:stretch>
            <a:fillRect/>
          </a:stretch>
        </p:blipFill>
        <p:spPr>
          <a:xfrm>
            <a:off x="4724400" y="3498850"/>
            <a:ext cx="4419600" cy="335915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descr="G:\ENV_Photo_Primary\Photos\2009\June 17 R23\Good\DSC_6396 (Custom).JPG"/>
          <p:cNvPicPr>
            <a:picLocks noChangeAspect="1" noChangeArrowheads="1"/>
          </p:cNvPicPr>
          <p:nvPr/>
        </p:nvPicPr>
        <p:blipFill>
          <a:blip r:embed="rId3"/>
          <a:srcRect/>
          <a:stretch>
            <a:fillRect/>
          </a:stretch>
        </p:blipFill>
        <p:spPr bwMode="auto">
          <a:xfrm>
            <a:off x="0" y="315913"/>
            <a:ext cx="9142413" cy="614203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Sandstone">
  <a:themeElements>
    <a:clrScheme name="Sandstone 4">
      <a:dk1>
        <a:srgbClr val="333329"/>
      </a:dk1>
      <a:lt1>
        <a:srgbClr val="FFFFFF"/>
      </a:lt1>
      <a:dk2>
        <a:srgbClr val="008000"/>
      </a:dk2>
      <a:lt2>
        <a:srgbClr val="FFFFFF"/>
      </a:lt2>
      <a:accent1>
        <a:srgbClr val="F4F3D9"/>
      </a:accent1>
      <a:accent2>
        <a:srgbClr val="E09142"/>
      </a:accent2>
      <a:accent3>
        <a:srgbClr val="AAC0AA"/>
      </a:accent3>
      <a:accent4>
        <a:srgbClr val="DADADA"/>
      </a:accent4>
      <a:accent5>
        <a:srgbClr val="F8F8E9"/>
      </a:accent5>
      <a:accent6>
        <a:srgbClr val="CB833B"/>
      </a:accent6>
      <a:hlink>
        <a:srgbClr val="AE4828"/>
      </a:hlink>
      <a:folHlink>
        <a:srgbClr val="6A6954"/>
      </a:folHlink>
    </a:clrScheme>
    <a:fontScheme name="Sandsto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00FFFF"/>
          </a:buClr>
          <a:buSzPct val="85000"/>
          <a:buFontTx/>
          <a:buChar char="•"/>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00FFFF"/>
          </a:buClr>
          <a:buSzPct val="85000"/>
          <a:buFontTx/>
          <a:buChar char="•"/>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Sandstone 1">
        <a:dk1>
          <a:srgbClr val="333333"/>
        </a:dk1>
        <a:lt1>
          <a:srgbClr val="BAB9A0"/>
        </a:lt1>
        <a:dk2>
          <a:srgbClr val="000000"/>
        </a:dk2>
        <a:lt2>
          <a:srgbClr val="333329"/>
        </a:lt2>
        <a:accent1>
          <a:srgbClr val="F4F3D9"/>
        </a:accent1>
        <a:accent2>
          <a:srgbClr val="E09142"/>
        </a:accent2>
        <a:accent3>
          <a:srgbClr val="D9D9CD"/>
        </a:accent3>
        <a:accent4>
          <a:srgbClr val="2A2A2A"/>
        </a:accent4>
        <a:accent5>
          <a:srgbClr val="F8F8E9"/>
        </a:accent5>
        <a:accent6>
          <a:srgbClr val="CB833B"/>
        </a:accent6>
        <a:hlink>
          <a:srgbClr val="AE4828"/>
        </a:hlink>
        <a:folHlink>
          <a:srgbClr val="6A6954"/>
        </a:folHlink>
      </a:clrScheme>
      <a:clrMap bg1="lt1" tx1="dk1" bg2="lt2" tx2="dk2" accent1="accent1" accent2="accent2" accent3="accent3" accent4="accent4" accent5="accent5" accent6="accent6" hlink="hlink" folHlink="folHlink"/>
    </a:extraClrScheme>
    <a:extraClrScheme>
      <a:clrScheme name="Sandstone 2">
        <a:dk1>
          <a:srgbClr val="333333"/>
        </a:dk1>
        <a:lt1>
          <a:srgbClr val="BDB9BF"/>
        </a:lt1>
        <a:dk2>
          <a:srgbClr val="000000"/>
        </a:dk2>
        <a:lt2>
          <a:srgbClr val="333329"/>
        </a:lt2>
        <a:accent1>
          <a:srgbClr val="F4F3D9"/>
        </a:accent1>
        <a:accent2>
          <a:srgbClr val="E09142"/>
        </a:accent2>
        <a:accent3>
          <a:srgbClr val="DBD9DC"/>
        </a:accent3>
        <a:accent4>
          <a:srgbClr val="2A2A2A"/>
        </a:accent4>
        <a:accent5>
          <a:srgbClr val="F8F8E9"/>
        </a:accent5>
        <a:accent6>
          <a:srgbClr val="CB833B"/>
        </a:accent6>
        <a:hlink>
          <a:srgbClr val="AE4828"/>
        </a:hlink>
        <a:folHlink>
          <a:srgbClr val="6A6954"/>
        </a:folHlink>
      </a:clrScheme>
      <a:clrMap bg1="lt1" tx1="dk1" bg2="lt2" tx2="dk2" accent1="accent1" accent2="accent2" accent3="accent3" accent4="accent4" accent5="accent5" accent6="accent6" hlink="hlink" folHlink="folHlink"/>
    </a:extraClrScheme>
    <a:extraClrScheme>
      <a:clrScheme name="Sandstone 3">
        <a:dk1>
          <a:srgbClr val="3D3D3D"/>
        </a:dk1>
        <a:lt1>
          <a:srgbClr val="EAEAEA"/>
        </a:lt1>
        <a:dk2>
          <a:srgbClr val="000000"/>
        </a:dk2>
        <a:lt2>
          <a:srgbClr val="333333"/>
        </a:lt2>
        <a:accent1>
          <a:srgbClr val="FFFFFF"/>
        </a:accent1>
        <a:accent2>
          <a:srgbClr val="969696"/>
        </a:accent2>
        <a:accent3>
          <a:srgbClr val="F3F3F3"/>
        </a:accent3>
        <a:accent4>
          <a:srgbClr val="333333"/>
        </a:accent4>
        <a:accent5>
          <a:srgbClr val="FFFFFF"/>
        </a:accent5>
        <a:accent6>
          <a:srgbClr val="878787"/>
        </a:accent6>
        <a:hlink>
          <a:srgbClr val="4D4D4D"/>
        </a:hlink>
        <a:folHlink>
          <a:srgbClr val="808080"/>
        </a:folHlink>
      </a:clrScheme>
      <a:clrMap bg1="lt1" tx1="dk1" bg2="lt2" tx2="dk2" accent1="accent1" accent2="accent2" accent3="accent3" accent4="accent4" accent5="accent5" accent6="accent6" hlink="hlink" folHlink="folHlink"/>
    </a:extraClrScheme>
    <a:extraClrScheme>
      <a:clrScheme name="Sandstone 4">
        <a:dk1>
          <a:srgbClr val="333329"/>
        </a:dk1>
        <a:lt1>
          <a:srgbClr val="FFFFFF"/>
        </a:lt1>
        <a:dk2>
          <a:srgbClr val="008000"/>
        </a:dk2>
        <a:lt2>
          <a:srgbClr val="FFFFFF"/>
        </a:lt2>
        <a:accent1>
          <a:srgbClr val="F4F3D9"/>
        </a:accent1>
        <a:accent2>
          <a:srgbClr val="E09142"/>
        </a:accent2>
        <a:accent3>
          <a:srgbClr val="AAC0AA"/>
        </a:accent3>
        <a:accent4>
          <a:srgbClr val="DADADA"/>
        </a:accent4>
        <a:accent5>
          <a:srgbClr val="F8F8E9"/>
        </a:accent5>
        <a:accent6>
          <a:srgbClr val="CB833B"/>
        </a:accent6>
        <a:hlink>
          <a:srgbClr val="AE4828"/>
        </a:hlink>
        <a:folHlink>
          <a:srgbClr val="6A695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Designs\Sandstone.pot</Template>
  <TotalTime>32890</TotalTime>
  <Words>853</Words>
  <Application>Microsoft Office PowerPoint</Application>
  <PresentationFormat>On-screen Show (4:3)</PresentationFormat>
  <Paragraphs>68</Paragraphs>
  <Slides>10</Slides>
  <Notes>10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10</vt:i4>
      </vt:variant>
    </vt:vector>
  </HeadingPairs>
  <TitlesOfParts>
    <vt:vector size="13" baseType="lpstr">
      <vt:lpstr>Arial</vt:lpstr>
      <vt:lpstr>Times New Roman</vt:lpstr>
      <vt:lpstr>Sandstone</vt:lpstr>
      <vt:lpstr>Slide 1</vt:lpstr>
      <vt:lpstr>Diversity at Ft. Indiantown Gap</vt:lpstr>
      <vt:lpstr>Cast of Rare Critters</vt:lpstr>
      <vt:lpstr>Methods used to manage landscape</vt:lpstr>
      <vt:lpstr>Fire History</vt:lpstr>
      <vt:lpstr>Fire Effects On Habitat</vt:lpstr>
      <vt:lpstr>Fire Effects On Habitat</vt:lpstr>
      <vt:lpstr>Slide 8</vt:lpstr>
      <vt:lpstr>Slide 9</vt:lpstr>
      <vt:lpstr>Slide 10</vt:lpstr>
    </vt:vector>
  </TitlesOfParts>
  <Company>DMVA Environmental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History at Fort Indiantown Gap</dc:title>
  <dc:creator>jhovis</dc:creator>
  <cp:lastModifiedBy>lms28</cp:lastModifiedBy>
  <cp:revision>561</cp:revision>
  <dcterms:created xsi:type="dcterms:W3CDTF">2001-09-25T14:14:37Z</dcterms:created>
  <dcterms:modified xsi:type="dcterms:W3CDTF">2011-10-04T19:56:31Z</dcterms:modified>
</cp:coreProperties>
</file>